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1"/>
  </p:notesMasterIdLst>
  <p:sldIdLst>
    <p:sldId id="256" r:id="rId2"/>
    <p:sldId id="257" r:id="rId3"/>
    <p:sldId id="258" r:id="rId4"/>
    <p:sldId id="259" r:id="rId5"/>
    <p:sldId id="274" r:id="rId6"/>
    <p:sldId id="261" r:id="rId7"/>
    <p:sldId id="262" r:id="rId8"/>
    <p:sldId id="279" r:id="rId9"/>
    <p:sldId id="266" r:id="rId10"/>
    <p:sldId id="264" r:id="rId11"/>
    <p:sldId id="263" r:id="rId12"/>
    <p:sldId id="273" r:id="rId13"/>
    <p:sldId id="287" r:id="rId14"/>
    <p:sldId id="265" r:id="rId15"/>
    <p:sldId id="313" r:id="rId16"/>
    <p:sldId id="290" r:id="rId17"/>
    <p:sldId id="270" r:id="rId18"/>
    <p:sldId id="271" r:id="rId19"/>
    <p:sldId id="282" r:id="rId20"/>
    <p:sldId id="268" r:id="rId21"/>
    <p:sldId id="276" r:id="rId22"/>
    <p:sldId id="283" r:id="rId23"/>
    <p:sldId id="284" r:id="rId24"/>
    <p:sldId id="285" r:id="rId25"/>
    <p:sldId id="286" r:id="rId26"/>
    <p:sldId id="277" r:id="rId27"/>
    <p:sldId id="289" r:id="rId28"/>
    <p:sldId id="281" r:id="rId29"/>
    <p:sldId id="295" r:id="rId30"/>
    <p:sldId id="278" r:id="rId31"/>
    <p:sldId id="275" r:id="rId32"/>
    <p:sldId id="293" r:id="rId33"/>
    <p:sldId id="297" r:id="rId34"/>
    <p:sldId id="296" r:id="rId35"/>
    <p:sldId id="309" r:id="rId36"/>
    <p:sldId id="310" r:id="rId37"/>
    <p:sldId id="311" r:id="rId38"/>
    <p:sldId id="288" r:id="rId39"/>
    <p:sldId id="298" r:id="rId40"/>
    <p:sldId id="304" r:id="rId41"/>
    <p:sldId id="300" r:id="rId42"/>
    <p:sldId id="301" r:id="rId43"/>
    <p:sldId id="302" r:id="rId44"/>
    <p:sldId id="303" r:id="rId45"/>
    <p:sldId id="305" r:id="rId46"/>
    <p:sldId id="306" r:id="rId47"/>
    <p:sldId id="307" r:id="rId48"/>
    <p:sldId id="308" r:id="rId49"/>
    <p:sldId id="299" r:id="rId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2000" autoAdjust="0"/>
  </p:normalViewPr>
  <p:slideViewPr>
    <p:cSldViewPr snapToGrid="0">
      <p:cViewPr varScale="1">
        <p:scale>
          <a:sx n="79" d="100"/>
          <a:sy n="79" d="100"/>
        </p:scale>
        <p:origin x="96" y="6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BDCE764-7996-4D3E-AAE2-A116E7F612DB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227C32F-60DA-4D00-A47A-B9672AC71559}">
      <dgm:prSet phldrT="[Text]"/>
      <dgm:spPr/>
      <dgm:t>
        <a:bodyPr/>
        <a:lstStyle/>
        <a:p>
          <a:r>
            <a:rPr lang="en-US" dirty="0" smtClean="0"/>
            <a:t>Machine learning</a:t>
          </a:r>
          <a:endParaRPr lang="en-US" dirty="0"/>
        </a:p>
      </dgm:t>
    </dgm:pt>
    <dgm:pt modelId="{64581211-485C-478F-BEEA-6BA53D80CD77}" type="parTrans" cxnId="{9C7D06E9-5A85-465F-9906-DB3A1B10E53C}">
      <dgm:prSet/>
      <dgm:spPr/>
      <dgm:t>
        <a:bodyPr/>
        <a:lstStyle/>
        <a:p>
          <a:endParaRPr lang="en-US"/>
        </a:p>
      </dgm:t>
    </dgm:pt>
    <dgm:pt modelId="{2FDEEB1A-DF9F-40CB-93B3-C68BA02B860A}" type="sibTrans" cxnId="{9C7D06E9-5A85-465F-9906-DB3A1B10E53C}">
      <dgm:prSet/>
      <dgm:spPr/>
      <dgm:t>
        <a:bodyPr/>
        <a:lstStyle/>
        <a:p>
          <a:endParaRPr lang="en-US"/>
        </a:p>
      </dgm:t>
    </dgm:pt>
    <dgm:pt modelId="{352AF4A4-0EE4-43AC-8A84-AFEF4CF1FAED}">
      <dgm:prSet phldrT="[Text]"/>
      <dgm:spPr/>
      <dgm:t>
        <a:bodyPr/>
        <a:lstStyle/>
        <a:p>
          <a:r>
            <a:rPr lang="en-US" dirty="0" smtClean="0"/>
            <a:t>Supervised learning</a:t>
          </a:r>
          <a:endParaRPr lang="en-US" dirty="0"/>
        </a:p>
      </dgm:t>
    </dgm:pt>
    <dgm:pt modelId="{796A8A7C-9DA8-4498-87D9-8D8E41DE0208}" type="parTrans" cxnId="{F8E14907-F583-4268-A99E-B8D39697A957}">
      <dgm:prSet/>
      <dgm:spPr/>
      <dgm:t>
        <a:bodyPr/>
        <a:lstStyle/>
        <a:p>
          <a:endParaRPr lang="en-US"/>
        </a:p>
      </dgm:t>
    </dgm:pt>
    <dgm:pt modelId="{523DC054-49FC-4D55-A2F2-C77A93E1F860}" type="sibTrans" cxnId="{F8E14907-F583-4268-A99E-B8D39697A957}">
      <dgm:prSet/>
      <dgm:spPr/>
      <dgm:t>
        <a:bodyPr/>
        <a:lstStyle/>
        <a:p>
          <a:endParaRPr lang="en-US"/>
        </a:p>
      </dgm:t>
    </dgm:pt>
    <dgm:pt modelId="{5061F8CB-944B-4830-8594-E0D8B8F0D8F4}">
      <dgm:prSet phldrT="[Text]"/>
      <dgm:spPr/>
      <dgm:t>
        <a:bodyPr/>
        <a:lstStyle/>
        <a:p>
          <a:r>
            <a:rPr lang="en-US" dirty="0" smtClean="0"/>
            <a:t>Unsupervised learning</a:t>
          </a:r>
          <a:endParaRPr lang="en-US" dirty="0"/>
        </a:p>
      </dgm:t>
    </dgm:pt>
    <dgm:pt modelId="{3B68021E-42D0-41C2-925B-72584DD00EC2}" type="parTrans" cxnId="{195D20F2-145D-4EA2-B7EA-76B809BFB5AA}">
      <dgm:prSet/>
      <dgm:spPr/>
      <dgm:t>
        <a:bodyPr/>
        <a:lstStyle/>
        <a:p>
          <a:endParaRPr lang="en-US"/>
        </a:p>
      </dgm:t>
    </dgm:pt>
    <dgm:pt modelId="{11405181-F4CB-4DE6-AA53-0FCA15570DBB}" type="sibTrans" cxnId="{195D20F2-145D-4EA2-B7EA-76B809BFB5AA}">
      <dgm:prSet/>
      <dgm:spPr/>
      <dgm:t>
        <a:bodyPr/>
        <a:lstStyle/>
        <a:p>
          <a:endParaRPr lang="en-US"/>
        </a:p>
      </dgm:t>
    </dgm:pt>
    <dgm:pt modelId="{183D3DD3-A942-49A3-98E0-6B954D485FA5}">
      <dgm:prSet phldrT="[Text]"/>
      <dgm:spPr/>
      <dgm:t>
        <a:bodyPr/>
        <a:lstStyle/>
        <a:p>
          <a:r>
            <a:rPr lang="en-US" dirty="0" smtClean="0"/>
            <a:t>Reinforcement learning</a:t>
          </a:r>
          <a:endParaRPr lang="en-US" dirty="0"/>
        </a:p>
      </dgm:t>
    </dgm:pt>
    <dgm:pt modelId="{1782DF04-F5FD-4DE7-BAA4-1AC123EF7FAD}" type="parTrans" cxnId="{805FA01D-DCE0-47CD-AFDE-08E3F6537E30}">
      <dgm:prSet/>
      <dgm:spPr/>
      <dgm:t>
        <a:bodyPr/>
        <a:lstStyle/>
        <a:p>
          <a:endParaRPr lang="en-US"/>
        </a:p>
      </dgm:t>
    </dgm:pt>
    <dgm:pt modelId="{28FAD8A6-DFC8-4488-B5E0-AB37F522107D}" type="sibTrans" cxnId="{805FA01D-DCE0-47CD-AFDE-08E3F6537E30}">
      <dgm:prSet/>
      <dgm:spPr/>
      <dgm:t>
        <a:bodyPr/>
        <a:lstStyle/>
        <a:p>
          <a:endParaRPr lang="en-US"/>
        </a:p>
      </dgm:t>
    </dgm:pt>
    <dgm:pt modelId="{1C56B09A-FBE3-4ACF-BED7-15323EA93CD6}">
      <dgm:prSet phldrT="[Text]"/>
      <dgm:spPr/>
      <dgm:t>
        <a:bodyPr/>
        <a:lstStyle/>
        <a:p>
          <a:r>
            <a:rPr lang="en-US" dirty="0" smtClean="0">
              <a:solidFill>
                <a:srgbClr val="FF0000"/>
              </a:solidFill>
            </a:rPr>
            <a:t>y</a:t>
          </a:r>
          <a:r>
            <a:rPr lang="en-US" dirty="0" smtClean="0"/>
            <a:t>=f(</a:t>
          </a:r>
          <a:r>
            <a:rPr lang="en-US" dirty="0" smtClean="0">
              <a:solidFill>
                <a:srgbClr val="FF0000"/>
              </a:solidFill>
            </a:rPr>
            <a:t>x</a:t>
          </a:r>
          <a:r>
            <a:rPr lang="en-US" dirty="0" smtClean="0"/>
            <a:t>)</a:t>
          </a:r>
          <a:endParaRPr lang="en-US" dirty="0"/>
        </a:p>
      </dgm:t>
    </dgm:pt>
    <dgm:pt modelId="{EF99FDA7-DCC7-4070-83FD-99A6329CE892}" type="parTrans" cxnId="{741171DD-235A-4BD5-9960-0E473D972BE4}">
      <dgm:prSet/>
      <dgm:spPr/>
      <dgm:t>
        <a:bodyPr/>
        <a:lstStyle/>
        <a:p>
          <a:endParaRPr lang="zh-CN" altLang="en-US"/>
        </a:p>
      </dgm:t>
    </dgm:pt>
    <dgm:pt modelId="{04E2E508-461D-4C95-BF85-797B76EC2EDE}" type="sibTrans" cxnId="{741171DD-235A-4BD5-9960-0E473D972BE4}">
      <dgm:prSet/>
      <dgm:spPr/>
      <dgm:t>
        <a:bodyPr/>
        <a:lstStyle/>
        <a:p>
          <a:endParaRPr lang="zh-CN" altLang="en-US"/>
        </a:p>
      </dgm:t>
    </dgm:pt>
    <dgm:pt modelId="{5B915A2F-982B-4C8E-8E2C-7F5470355A0B}">
      <dgm:prSet phldrT="[Text]"/>
      <dgm:spPr/>
      <dgm:t>
        <a:bodyPr/>
        <a:lstStyle/>
        <a:p>
          <a:r>
            <a:rPr lang="en-US" dirty="0" smtClean="0"/>
            <a:t>f(</a:t>
          </a:r>
          <a:r>
            <a:rPr lang="en-US" dirty="0" smtClean="0">
              <a:solidFill>
                <a:srgbClr val="FF0000"/>
              </a:solidFill>
            </a:rPr>
            <a:t>x</a:t>
          </a:r>
          <a:r>
            <a:rPr lang="en-US" dirty="0" smtClean="0"/>
            <a:t>)</a:t>
          </a:r>
          <a:endParaRPr lang="en-US" dirty="0"/>
        </a:p>
      </dgm:t>
    </dgm:pt>
    <dgm:pt modelId="{F39627D7-EB69-4A05-9F57-8EA5CDEA7D1E}" type="parTrans" cxnId="{C2EEE4AC-BD28-496A-A184-285520C1C6E5}">
      <dgm:prSet/>
      <dgm:spPr/>
      <dgm:t>
        <a:bodyPr/>
        <a:lstStyle/>
        <a:p>
          <a:endParaRPr lang="zh-CN" altLang="en-US"/>
        </a:p>
      </dgm:t>
    </dgm:pt>
    <dgm:pt modelId="{F93B2973-FD04-43C9-B563-45F2118833D7}" type="sibTrans" cxnId="{C2EEE4AC-BD28-496A-A184-285520C1C6E5}">
      <dgm:prSet/>
      <dgm:spPr/>
      <dgm:t>
        <a:bodyPr/>
        <a:lstStyle/>
        <a:p>
          <a:endParaRPr lang="zh-CN" altLang="en-US"/>
        </a:p>
      </dgm:t>
    </dgm:pt>
    <dgm:pt modelId="{B5C2CA98-214E-40EB-BD65-68ACC3755CF6}">
      <dgm:prSet phldrT="[Text]"/>
      <dgm:spPr/>
      <dgm:t>
        <a:bodyPr/>
        <a:lstStyle/>
        <a:p>
          <a:r>
            <a:rPr lang="en-US" dirty="0" smtClean="0"/>
            <a:t>y=f(</a:t>
          </a:r>
          <a:r>
            <a:rPr lang="en-US" dirty="0" smtClean="0">
              <a:solidFill>
                <a:srgbClr val="FF0000"/>
              </a:solidFill>
            </a:rPr>
            <a:t>a</a:t>
          </a:r>
          <a:r>
            <a:rPr lang="en-US" dirty="0" smtClean="0"/>
            <a:t>)  </a:t>
          </a:r>
          <a:r>
            <a:rPr lang="en-US" altLang="zh-CN" dirty="0" smtClean="0">
              <a:solidFill>
                <a:srgbClr val="FF0000"/>
              </a:solidFill>
            </a:rPr>
            <a:t>r</a:t>
          </a:r>
          <a:endParaRPr lang="en-US" dirty="0">
            <a:solidFill>
              <a:srgbClr val="FF0000"/>
            </a:solidFill>
          </a:endParaRPr>
        </a:p>
      </dgm:t>
    </dgm:pt>
    <dgm:pt modelId="{5A61F171-B739-46D7-991D-A71E94C6107C}" type="parTrans" cxnId="{4AE4D1D7-CDCA-4F54-B88C-434117122CD5}">
      <dgm:prSet/>
      <dgm:spPr/>
      <dgm:t>
        <a:bodyPr/>
        <a:lstStyle/>
        <a:p>
          <a:endParaRPr lang="zh-CN" altLang="en-US"/>
        </a:p>
      </dgm:t>
    </dgm:pt>
    <dgm:pt modelId="{0102E0BE-C801-4D44-8B85-9276C90A22AF}" type="sibTrans" cxnId="{4AE4D1D7-CDCA-4F54-B88C-434117122CD5}">
      <dgm:prSet/>
      <dgm:spPr/>
      <dgm:t>
        <a:bodyPr/>
        <a:lstStyle/>
        <a:p>
          <a:endParaRPr lang="zh-CN" altLang="en-US"/>
        </a:p>
      </dgm:t>
    </dgm:pt>
    <dgm:pt modelId="{7D875D57-2C22-47C5-8A26-91BF88E4E160}" type="pres">
      <dgm:prSet presAssocID="{3BDCE764-7996-4D3E-AAE2-A116E7F612DB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C1EA2B41-57C1-482A-B854-D547F2CF3C33}" type="pres">
      <dgm:prSet presAssocID="{A227C32F-60DA-4D00-A47A-B9672AC71559}" presName="hierRoot1" presStyleCnt="0">
        <dgm:presLayoutVars>
          <dgm:hierBranch val="init"/>
        </dgm:presLayoutVars>
      </dgm:prSet>
      <dgm:spPr/>
    </dgm:pt>
    <dgm:pt modelId="{02610553-D3AD-4DB7-BFDE-08651F947F5D}" type="pres">
      <dgm:prSet presAssocID="{A227C32F-60DA-4D00-A47A-B9672AC71559}" presName="rootComposite1" presStyleCnt="0"/>
      <dgm:spPr/>
    </dgm:pt>
    <dgm:pt modelId="{5E117218-E60D-4912-9590-7704AA42190D}" type="pres">
      <dgm:prSet presAssocID="{A227C32F-60DA-4D00-A47A-B9672AC71559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046344D-EE84-489F-8271-45A46BDDF943}" type="pres">
      <dgm:prSet presAssocID="{A227C32F-60DA-4D00-A47A-B9672AC71559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7D7D53CB-6344-459B-BDBB-5A60A0E1CD6E}" type="pres">
      <dgm:prSet presAssocID="{A227C32F-60DA-4D00-A47A-B9672AC71559}" presName="hierChild2" presStyleCnt="0"/>
      <dgm:spPr/>
    </dgm:pt>
    <dgm:pt modelId="{C15354E8-248E-4686-83CA-5ED29E0BB99C}" type="pres">
      <dgm:prSet presAssocID="{796A8A7C-9DA8-4498-87D9-8D8E41DE0208}" presName="Name37" presStyleLbl="parChTrans1D2" presStyleIdx="0" presStyleCnt="3"/>
      <dgm:spPr/>
      <dgm:t>
        <a:bodyPr/>
        <a:lstStyle/>
        <a:p>
          <a:endParaRPr lang="zh-CN" altLang="en-US"/>
        </a:p>
      </dgm:t>
    </dgm:pt>
    <dgm:pt modelId="{E63B7045-1FFE-4FBA-8CD9-BC1376FC60C4}" type="pres">
      <dgm:prSet presAssocID="{352AF4A4-0EE4-43AC-8A84-AFEF4CF1FAED}" presName="hierRoot2" presStyleCnt="0">
        <dgm:presLayoutVars>
          <dgm:hierBranch val="init"/>
        </dgm:presLayoutVars>
      </dgm:prSet>
      <dgm:spPr/>
    </dgm:pt>
    <dgm:pt modelId="{09A1B33B-C091-452A-9585-301484C810F3}" type="pres">
      <dgm:prSet presAssocID="{352AF4A4-0EE4-43AC-8A84-AFEF4CF1FAED}" presName="rootComposite" presStyleCnt="0"/>
      <dgm:spPr/>
    </dgm:pt>
    <dgm:pt modelId="{54D7AF30-9690-4041-9575-502F889DB3EF}" type="pres">
      <dgm:prSet presAssocID="{352AF4A4-0EE4-43AC-8A84-AFEF4CF1FAED}" presName="rootText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2E71E6E-CDB2-4E04-9976-EF9E83E71966}" type="pres">
      <dgm:prSet presAssocID="{352AF4A4-0EE4-43AC-8A84-AFEF4CF1FAED}" presName="rootConnector" presStyleLbl="node2" presStyleIdx="0" presStyleCnt="3"/>
      <dgm:spPr/>
      <dgm:t>
        <a:bodyPr/>
        <a:lstStyle/>
        <a:p>
          <a:endParaRPr lang="zh-CN" altLang="en-US"/>
        </a:p>
      </dgm:t>
    </dgm:pt>
    <dgm:pt modelId="{D646FCDB-5CC4-4529-99CE-FD520713F781}" type="pres">
      <dgm:prSet presAssocID="{352AF4A4-0EE4-43AC-8A84-AFEF4CF1FAED}" presName="hierChild4" presStyleCnt="0"/>
      <dgm:spPr/>
    </dgm:pt>
    <dgm:pt modelId="{EC4E89BC-1935-4043-8FB0-F569FFDA90DF}" type="pres">
      <dgm:prSet presAssocID="{EF99FDA7-DCC7-4070-83FD-99A6329CE892}" presName="Name37" presStyleLbl="parChTrans1D3" presStyleIdx="0" presStyleCnt="3"/>
      <dgm:spPr/>
      <dgm:t>
        <a:bodyPr/>
        <a:lstStyle/>
        <a:p>
          <a:endParaRPr lang="zh-CN" altLang="en-US"/>
        </a:p>
      </dgm:t>
    </dgm:pt>
    <dgm:pt modelId="{D0826724-B5B5-4EA6-9CB3-626BA381C336}" type="pres">
      <dgm:prSet presAssocID="{1C56B09A-FBE3-4ACF-BED7-15323EA93CD6}" presName="hierRoot2" presStyleCnt="0">
        <dgm:presLayoutVars>
          <dgm:hierBranch val="init"/>
        </dgm:presLayoutVars>
      </dgm:prSet>
      <dgm:spPr/>
    </dgm:pt>
    <dgm:pt modelId="{4482B6BE-F9E9-4CFB-B469-DAE3C006B7FB}" type="pres">
      <dgm:prSet presAssocID="{1C56B09A-FBE3-4ACF-BED7-15323EA93CD6}" presName="rootComposite" presStyleCnt="0"/>
      <dgm:spPr/>
    </dgm:pt>
    <dgm:pt modelId="{A8E0D5C1-400F-4507-B80C-EF4EA025F3E9}" type="pres">
      <dgm:prSet presAssocID="{1C56B09A-FBE3-4ACF-BED7-15323EA93CD6}" presName="rootText" presStyleLbl="node3" presStyleIdx="0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2D3582A-4FCA-45E5-ACD1-F702855383AA}" type="pres">
      <dgm:prSet presAssocID="{1C56B09A-FBE3-4ACF-BED7-15323EA93CD6}" presName="rootConnector" presStyleLbl="node3" presStyleIdx="0" presStyleCnt="3"/>
      <dgm:spPr/>
      <dgm:t>
        <a:bodyPr/>
        <a:lstStyle/>
        <a:p>
          <a:endParaRPr lang="zh-CN" altLang="en-US"/>
        </a:p>
      </dgm:t>
    </dgm:pt>
    <dgm:pt modelId="{4BFEE1B5-E3E2-47DB-A37D-19349BAB0A0A}" type="pres">
      <dgm:prSet presAssocID="{1C56B09A-FBE3-4ACF-BED7-15323EA93CD6}" presName="hierChild4" presStyleCnt="0"/>
      <dgm:spPr/>
    </dgm:pt>
    <dgm:pt modelId="{66174C68-3B7E-4A43-9FAF-3CB44D031410}" type="pres">
      <dgm:prSet presAssocID="{1C56B09A-FBE3-4ACF-BED7-15323EA93CD6}" presName="hierChild5" presStyleCnt="0"/>
      <dgm:spPr/>
    </dgm:pt>
    <dgm:pt modelId="{4334F3AC-F2E7-4C84-903C-4351A7179057}" type="pres">
      <dgm:prSet presAssocID="{352AF4A4-0EE4-43AC-8A84-AFEF4CF1FAED}" presName="hierChild5" presStyleCnt="0"/>
      <dgm:spPr/>
    </dgm:pt>
    <dgm:pt modelId="{EF033E2A-F67B-459E-93B9-30544B3F5D55}" type="pres">
      <dgm:prSet presAssocID="{3B68021E-42D0-41C2-925B-72584DD00EC2}" presName="Name37" presStyleLbl="parChTrans1D2" presStyleIdx="1" presStyleCnt="3"/>
      <dgm:spPr/>
      <dgm:t>
        <a:bodyPr/>
        <a:lstStyle/>
        <a:p>
          <a:endParaRPr lang="zh-CN" altLang="en-US"/>
        </a:p>
      </dgm:t>
    </dgm:pt>
    <dgm:pt modelId="{8A54F9B3-A6FB-42FF-9B6D-8AD436058480}" type="pres">
      <dgm:prSet presAssocID="{5061F8CB-944B-4830-8594-E0D8B8F0D8F4}" presName="hierRoot2" presStyleCnt="0">
        <dgm:presLayoutVars>
          <dgm:hierBranch val="init"/>
        </dgm:presLayoutVars>
      </dgm:prSet>
      <dgm:spPr/>
    </dgm:pt>
    <dgm:pt modelId="{31A18612-1E66-4CCC-A9EC-FD13B40BEE28}" type="pres">
      <dgm:prSet presAssocID="{5061F8CB-944B-4830-8594-E0D8B8F0D8F4}" presName="rootComposite" presStyleCnt="0"/>
      <dgm:spPr/>
    </dgm:pt>
    <dgm:pt modelId="{C4C8C46E-7429-46BB-9C08-CFAEC9500E71}" type="pres">
      <dgm:prSet presAssocID="{5061F8CB-944B-4830-8594-E0D8B8F0D8F4}" presName="rootText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B459589-0C96-4D06-BAD1-47076AE55710}" type="pres">
      <dgm:prSet presAssocID="{5061F8CB-944B-4830-8594-E0D8B8F0D8F4}" presName="rootConnector" presStyleLbl="node2" presStyleIdx="1" presStyleCnt="3"/>
      <dgm:spPr/>
      <dgm:t>
        <a:bodyPr/>
        <a:lstStyle/>
        <a:p>
          <a:endParaRPr lang="zh-CN" altLang="en-US"/>
        </a:p>
      </dgm:t>
    </dgm:pt>
    <dgm:pt modelId="{2620FD1E-EC41-40ED-BB61-C9C90195F745}" type="pres">
      <dgm:prSet presAssocID="{5061F8CB-944B-4830-8594-E0D8B8F0D8F4}" presName="hierChild4" presStyleCnt="0"/>
      <dgm:spPr/>
    </dgm:pt>
    <dgm:pt modelId="{6281CA7A-4894-485F-8A94-55B7F2EB4E3B}" type="pres">
      <dgm:prSet presAssocID="{F39627D7-EB69-4A05-9F57-8EA5CDEA7D1E}" presName="Name37" presStyleLbl="parChTrans1D3" presStyleIdx="1" presStyleCnt="3"/>
      <dgm:spPr/>
      <dgm:t>
        <a:bodyPr/>
        <a:lstStyle/>
        <a:p>
          <a:endParaRPr lang="zh-CN" altLang="en-US"/>
        </a:p>
      </dgm:t>
    </dgm:pt>
    <dgm:pt modelId="{4872D414-AD8C-47DA-A720-F0A85BD21CAD}" type="pres">
      <dgm:prSet presAssocID="{5B915A2F-982B-4C8E-8E2C-7F5470355A0B}" presName="hierRoot2" presStyleCnt="0">
        <dgm:presLayoutVars>
          <dgm:hierBranch val="init"/>
        </dgm:presLayoutVars>
      </dgm:prSet>
      <dgm:spPr/>
    </dgm:pt>
    <dgm:pt modelId="{16889CBD-B2A1-4F9D-A9F4-18D4509CDA8B}" type="pres">
      <dgm:prSet presAssocID="{5B915A2F-982B-4C8E-8E2C-7F5470355A0B}" presName="rootComposite" presStyleCnt="0"/>
      <dgm:spPr/>
    </dgm:pt>
    <dgm:pt modelId="{7B62D8F2-DDF2-4C76-8583-42EA519FCE7B}" type="pres">
      <dgm:prSet presAssocID="{5B915A2F-982B-4C8E-8E2C-7F5470355A0B}" presName="rootText" presStyleLbl="node3" presStyleIdx="1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3CAD0CC-7D8F-4CE5-A7D5-0022A20EB1C8}" type="pres">
      <dgm:prSet presAssocID="{5B915A2F-982B-4C8E-8E2C-7F5470355A0B}" presName="rootConnector" presStyleLbl="node3" presStyleIdx="1" presStyleCnt="3"/>
      <dgm:spPr/>
      <dgm:t>
        <a:bodyPr/>
        <a:lstStyle/>
        <a:p>
          <a:endParaRPr lang="zh-CN" altLang="en-US"/>
        </a:p>
      </dgm:t>
    </dgm:pt>
    <dgm:pt modelId="{3D0F5642-762C-4A6A-9401-6C20D4BB2EE8}" type="pres">
      <dgm:prSet presAssocID="{5B915A2F-982B-4C8E-8E2C-7F5470355A0B}" presName="hierChild4" presStyleCnt="0"/>
      <dgm:spPr/>
    </dgm:pt>
    <dgm:pt modelId="{AD2C81CB-8508-4E6C-AA6F-4D5F73C1CF7C}" type="pres">
      <dgm:prSet presAssocID="{5B915A2F-982B-4C8E-8E2C-7F5470355A0B}" presName="hierChild5" presStyleCnt="0"/>
      <dgm:spPr/>
    </dgm:pt>
    <dgm:pt modelId="{F8309D9E-3F21-4A1B-B3CE-48CD00EBE4E5}" type="pres">
      <dgm:prSet presAssocID="{5061F8CB-944B-4830-8594-E0D8B8F0D8F4}" presName="hierChild5" presStyleCnt="0"/>
      <dgm:spPr/>
    </dgm:pt>
    <dgm:pt modelId="{5EE70376-9018-4568-98DE-493E6A62C41D}" type="pres">
      <dgm:prSet presAssocID="{1782DF04-F5FD-4DE7-BAA4-1AC123EF7FAD}" presName="Name37" presStyleLbl="parChTrans1D2" presStyleIdx="2" presStyleCnt="3"/>
      <dgm:spPr/>
      <dgm:t>
        <a:bodyPr/>
        <a:lstStyle/>
        <a:p>
          <a:endParaRPr lang="zh-CN" altLang="en-US"/>
        </a:p>
      </dgm:t>
    </dgm:pt>
    <dgm:pt modelId="{1ABCD85E-774A-41F1-B12D-E50A9E55577A}" type="pres">
      <dgm:prSet presAssocID="{183D3DD3-A942-49A3-98E0-6B954D485FA5}" presName="hierRoot2" presStyleCnt="0">
        <dgm:presLayoutVars>
          <dgm:hierBranch val="init"/>
        </dgm:presLayoutVars>
      </dgm:prSet>
      <dgm:spPr/>
    </dgm:pt>
    <dgm:pt modelId="{1FDE2A33-0976-408D-A97C-A2F8162AEA00}" type="pres">
      <dgm:prSet presAssocID="{183D3DD3-A942-49A3-98E0-6B954D485FA5}" presName="rootComposite" presStyleCnt="0"/>
      <dgm:spPr/>
    </dgm:pt>
    <dgm:pt modelId="{0DA20B89-3AC6-4AF0-9B14-7893BAD89964}" type="pres">
      <dgm:prSet presAssocID="{183D3DD3-A942-49A3-98E0-6B954D485FA5}" presName="rootText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AD768F1-E438-4629-8E37-48E98E2C033F}" type="pres">
      <dgm:prSet presAssocID="{183D3DD3-A942-49A3-98E0-6B954D485FA5}" presName="rootConnector" presStyleLbl="node2" presStyleIdx="2" presStyleCnt="3"/>
      <dgm:spPr/>
      <dgm:t>
        <a:bodyPr/>
        <a:lstStyle/>
        <a:p>
          <a:endParaRPr lang="zh-CN" altLang="en-US"/>
        </a:p>
      </dgm:t>
    </dgm:pt>
    <dgm:pt modelId="{7AFB1140-3A4A-4A43-96BF-6A514CB35AE1}" type="pres">
      <dgm:prSet presAssocID="{183D3DD3-A942-49A3-98E0-6B954D485FA5}" presName="hierChild4" presStyleCnt="0"/>
      <dgm:spPr/>
    </dgm:pt>
    <dgm:pt modelId="{F0D6A54B-A41F-4BCF-9743-6050A4C310A3}" type="pres">
      <dgm:prSet presAssocID="{5A61F171-B739-46D7-991D-A71E94C6107C}" presName="Name37" presStyleLbl="parChTrans1D3" presStyleIdx="2" presStyleCnt="3"/>
      <dgm:spPr/>
      <dgm:t>
        <a:bodyPr/>
        <a:lstStyle/>
        <a:p>
          <a:endParaRPr lang="zh-CN" altLang="en-US"/>
        </a:p>
      </dgm:t>
    </dgm:pt>
    <dgm:pt modelId="{B06FC0C8-0305-429F-9CED-755867E16455}" type="pres">
      <dgm:prSet presAssocID="{B5C2CA98-214E-40EB-BD65-68ACC3755CF6}" presName="hierRoot2" presStyleCnt="0">
        <dgm:presLayoutVars>
          <dgm:hierBranch val="init"/>
        </dgm:presLayoutVars>
      </dgm:prSet>
      <dgm:spPr/>
    </dgm:pt>
    <dgm:pt modelId="{2E96560B-7AEC-4057-8783-FAEDC5D9817F}" type="pres">
      <dgm:prSet presAssocID="{B5C2CA98-214E-40EB-BD65-68ACC3755CF6}" presName="rootComposite" presStyleCnt="0"/>
      <dgm:spPr/>
    </dgm:pt>
    <dgm:pt modelId="{015D3DC3-9D66-4D73-83F0-49CEE1CB5861}" type="pres">
      <dgm:prSet presAssocID="{B5C2CA98-214E-40EB-BD65-68ACC3755CF6}" presName="rootText" presStyleLbl="node3" presStyleIdx="2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9DA034C-1127-4D4E-AEEB-9B7B231CA22D}" type="pres">
      <dgm:prSet presAssocID="{B5C2CA98-214E-40EB-BD65-68ACC3755CF6}" presName="rootConnector" presStyleLbl="node3" presStyleIdx="2" presStyleCnt="3"/>
      <dgm:spPr/>
      <dgm:t>
        <a:bodyPr/>
        <a:lstStyle/>
        <a:p>
          <a:endParaRPr lang="zh-CN" altLang="en-US"/>
        </a:p>
      </dgm:t>
    </dgm:pt>
    <dgm:pt modelId="{0E9DDE42-3880-45E4-A858-54229392A3E8}" type="pres">
      <dgm:prSet presAssocID="{B5C2CA98-214E-40EB-BD65-68ACC3755CF6}" presName="hierChild4" presStyleCnt="0"/>
      <dgm:spPr/>
    </dgm:pt>
    <dgm:pt modelId="{7D6189B1-0FCB-4874-B41D-75FD4E618AFF}" type="pres">
      <dgm:prSet presAssocID="{B5C2CA98-214E-40EB-BD65-68ACC3755CF6}" presName="hierChild5" presStyleCnt="0"/>
      <dgm:spPr/>
    </dgm:pt>
    <dgm:pt modelId="{65B57E5E-BEC8-41B3-945E-BED2BD39842D}" type="pres">
      <dgm:prSet presAssocID="{183D3DD3-A942-49A3-98E0-6B954D485FA5}" presName="hierChild5" presStyleCnt="0"/>
      <dgm:spPr/>
    </dgm:pt>
    <dgm:pt modelId="{18B3F0FE-D112-4D41-8361-67DE0D55CEF2}" type="pres">
      <dgm:prSet presAssocID="{A227C32F-60DA-4D00-A47A-B9672AC71559}" presName="hierChild3" presStyleCnt="0"/>
      <dgm:spPr/>
    </dgm:pt>
  </dgm:ptLst>
  <dgm:cxnLst>
    <dgm:cxn modelId="{F8E14907-F583-4268-A99E-B8D39697A957}" srcId="{A227C32F-60DA-4D00-A47A-B9672AC71559}" destId="{352AF4A4-0EE4-43AC-8A84-AFEF4CF1FAED}" srcOrd="0" destOrd="0" parTransId="{796A8A7C-9DA8-4498-87D9-8D8E41DE0208}" sibTransId="{523DC054-49FC-4D55-A2F2-C77A93E1F860}"/>
    <dgm:cxn modelId="{28F12997-8FED-46BD-B0AB-BC6A482DDC61}" type="presOf" srcId="{B5C2CA98-214E-40EB-BD65-68ACC3755CF6}" destId="{A9DA034C-1127-4D4E-AEEB-9B7B231CA22D}" srcOrd="1" destOrd="0" presId="urn:microsoft.com/office/officeart/2005/8/layout/orgChart1"/>
    <dgm:cxn modelId="{2DC8234D-7AE2-4689-A93B-43441300544E}" type="presOf" srcId="{5061F8CB-944B-4830-8594-E0D8B8F0D8F4}" destId="{7B459589-0C96-4D06-BAD1-47076AE55710}" srcOrd="1" destOrd="0" presId="urn:microsoft.com/office/officeart/2005/8/layout/orgChart1"/>
    <dgm:cxn modelId="{8905292A-BEA8-4A70-81CE-56FF770FABDB}" type="presOf" srcId="{183D3DD3-A942-49A3-98E0-6B954D485FA5}" destId="{EAD768F1-E438-4629-8E37-48E98E2C033F}" srcOrd="1" destOrd="0" presId="urn:microsoft.com/office/officeart/2005/8/layout/orgChart1"/>
    <dgm:cxn modelId="{210B37BC-948E-4733-887F-94F45A72CAD4}" type="presOf" srcId="{183D3DD3-A942-49A3-98E0-6B954D485FA5}" destId="{0DA20B89-3AC6-4AF0-9B14-7893BAD89964}" srcOrd="0" destOrd="0" presId="urn:microsoft.com/office/officeart/2005/8/layout/orgChart1"/>
    <dgm:cxn modelId="{4AE4D1D7-CDCA-4F54-B88C-434117122CD5}" srcId="{183D3DD3-A942-49A3-98E0-6B954D485FA5}" destId="{B5C2CA98-214E-40EB-BD65-68ACC3755CF6}" srcOrd="0" destOrd="0" parTransId="{5A61F171-B739-46D7-991D-A71E94C6107C}" sibTransId="{0102E0BE-C801-4D44-8B85-9276C90A22AF}"/>
    <dgm:cxn modelId="{195D20F2-145D-4EA2-B7EA-76B809BFB5AA}" srcId="{A227C32F-60DA-4D00-A47A-B9672AC71559}" destId="{5061F8CB-944B-4830-8594-E0D8B8F0D8F4}" srcOrd="1" destOrd="0" parTransId="{3B68021E-42D0-41C2-925B-72584DD00EC2}" sibTransId="{11405181-F4CB-4DE6-AA53-0FCA15570DBB}"/>
    <dgm:cxn modelId="{DEF87113-1CB9-42FB-8D55-3122D5BDBFF1}" type="presOf" srcId="{1C56B09A-FBE3-4ACF-BED7-15323EA93CD6}" destId="{A8E0D5C1-400F-4507-B80C-EF4EA025F3E9}" srcOrd="0" destOrd="0" presId="urn:microsoft.com/office/officeart/2005/8/layout/orgChart1"/>
    <dgm:cxn modelId="{741171DD-235A-4BD5-9960-0E473D972BE4}" srcId="{352AF4A4-0EE4-43AC-8A84-AFEF4CF1FAED}" destId="{1C56B09A-FBE3-4ACF-BED7-15323EA93CD6}" srcOrd="0" destOrd="0" parTransId="{EF99FDA7-DCC7-4070-83FD-99A6329CE892}" sibTransId="{04E2E508-461D-4C95-BF85-797B76EC2EDE}"/>
    <dgm:cxn modelId="{D6910BAC-F4AA-449F-B6AD-55DBD036AB23}" type="presOf" srcId="{5B915A2F-982B-4C8E-8E2C-7F5470355A0B}" destId="{7B62D8F2-DDF2-4C76-8583-42EA519FCE7B}" srcOrd="0" destOrd="0" presId="urn:microsoft.com/office/officeart/2005/8/layout/orgChart1"/>
    <dgm:cxn modelId="{9C7D06E9-5A85-465F-9906-DB3A1B10E53C}" srcId="{3BDCE764-7996-4D3E-AAE2-A116E7F612DB}" destId="{A227C32F-60DA-4D00-A47A-B9672AC71559}" srcOrd="0" destOrd="0" parTransId="{64581211-485C-478F-BEEA-6BA53D80CD77}" sibTransId="{2FDEEB1A-DF9F-40CB-93B3-C68BA02B860A}"/>
    <dgm:cxn modelId="{0EC3FF5A-5EDF-4745-AD4C-B540A693301C}" type="presOf" srcId="{5A61F171-B739-46D7-991D-A71E94C6107C}" destId="{F0D6A54B-A41F-4BCF-9743-6050A4C310A3}" srcOrd="0" destOrd="0" presId="urn:microsoft.com/office/officeart/2005/8/layout/orgChart1"/>
    <dgm:cxn modelId="{41CEE190-A823-42AC-BDC8-F9E6300244C1}" type="presOf" srcId="{F39627D7-EB69-4A05-9F57-8EA5CDEA7D1E}" destId="{6281CA7A-4894-485F-8A94-55B7F2EB4E3B}" srcOrd="0" destOrd="0" presId="urn:microsoft.com/office/officeart/2005/8/layout/orgChart1"/>
    <dgm:cxn modelId="{AE88C390-4A43-434A-A4A9-D58584B6683F}" type="presOf" srcId="{352AF4A4-0EE4-43AC-8A84-AFEF4CF1FAED}" destId="{82E71E6E-CDB2-4E04-9976-EF9E83E71966}" srcOrd="1" destOrd="0" presId="urn:microsoft.com/office/officeart/2005/8/layout/orgChart1"/>
    <dgm:cxn modelId="{C2EEE4AC-BD28-496A-A184-285520C1C6E5}" srcId="{5061F8CB-944B-4830-8594-E0D8B8F0D8F4}" destId="{5B915A2F-982B-4C8E-8E2C-7F5470355A0B}" srcOrd="0" destOrd="0" parTransId="{F39627D7-EB69-4A05-9F57-8EA5CDEA7D1E}" sibTransId="{F93B2973-FD04-43C9-B563-45F2118833D7}"/>
    <dgm:cxn modelId="{0DCA9ED7-DFB0-4B17-82C3-7E270A9F6E1A}" type="presOf" srcId="{5B915A2F-982B-4C8E-8E2C-7F5470355A0B}" destId="{63CAD0CC-7D8F-4CE5-A7D5-0022A20EB1C8}" srcOrd="1" destOrd="0" presId="urn:microsoft.com/office/officeart/2005/8/layout/orgChart1"/>
    <dgm:cxn modelId="{351B2C95-53F1-467E-AFDC-E5E2567223DD}" type="presOf" srcId="{3BDCE764-7996-4D3E-AAE2-A116E7F612DB}" destId="{7D875D57-2C22-47C5-8A26-91BF88E4E160}" srcOrd="0" destOrd="0" presId="urn:microsoft.com/office/officeart/2005/8/layout/orgChart1"/>
    <dgm:cxn modelId="{D65CEB47-12DD-4BA2-9D56-64AAF817C19D}" type="presOf" srcId="{3B68021E-42D0-41C2-925B-72584DD00EC2}" destId="{EF033E2A-F67B-459E-93B9-30544B3F5D55}" srcOrd="0" destOrd="0" presId="urn:microsoft.com/office/officeart/2005/8/layout/orgChart1"/>
    <dgm:cxn modelId="{4AA19171-DE6E-4780-A83D-88BB0186DC02}" type="presOf" srcId="{A227C32F-60DA-4D00-A47A-B9672AC71559}" destId="{4046344D-EE84-489F-8271-45A46BDDF943}" srcOrd="1" destOrd="0" presId="urn:microsoft.com/office/officeart/2005/8/layout/orgChart1"/>
    <dgm:cxn modelId="{648656B4-73CA-4123-86C7-C4DAC54A0237}" type="presOf" srcId="{1782DF04-F5FD-4DE7-BAA4-1AC123EF7FAD}" destId="{5EE70376-9018-4568-98DE-493E6A62C41D}" srcOrd="0" destOrd="0" presId="urn:microsoft.com/office/officeart/2005/8/layout/orgChart1"/>
    <dgm:cxn modelId="{22A1E972-381C-4971-BCEB-FE9CA642AD45}" type="presOf" srcId="{A227C32F-60DA-4D00-A47A-B9672AC71559}" destId="{5E117218-E60D-4912-9590-7704AA42190D}" srcOrd="0" destOrd="0" presId="urn:microsoft.com/office/officeart/2005/8/layout/orgChart1"/>
    <dgm:cxn modelId="{3438FD60-64A4-4FDF-B0D3-E0B2ABFF3B04}" type="presOf" srcId="{EF99FDA7-DCC7-4070-83FD-99A6329CE892}" destId="{EC4E89BC-1935-4043-8FB0-F569FFDA90DF}" srcOrd="0" destOrd="0" presId="urn:microsoft.com/office/officeart/2005/8/layout/orgChart1"/>
    <dgm:cxn modelId="{5BFFC791-3048-4959-A717-D432FC036D4D}" type="presOf" srcId="{796A8A7C-9DA8-4498-87D9-8D8E41DE0208}" destId="{C15354E8-248E-4686-83CA-5ED29E0BB99C}" srcOrd="0" destOrd="0" presId="urn:microsoft.com/office/officeart/2005/8/layout/orgChart1"/>
    <dgm:cxn modelId="{C91AD565-B425-4F93-A774-C177487AEB47}" type="presOf" srcId="{1C56B09A-FBE3-4ACF-BED7-15323EA93CD6}" destId="{72D3582A-4FCA-45E5-ACD1-F702855383AA}" srcOrd="1" destOrd="0" presId="urn:microsoft.com/office/officeart/2005/8/layout/orgChart1"/>
    <dgm:cxn modelId="{805FA01D-DCE0-47CD-AFDE-08E3F6537E30}" srcId="{A227C32F-60DA-4D00-A47A-B9672AC71559}" destId="{183D3DD3-A942-49A3-98E0-6B954D485FA5}" srcOrd="2" destOrd="0" parTransId="{1782DF04-F5FD-4DE7-BAA4-1AC123EF7FAD}" sibTransId="{28FAD8A6-DFC8-4488-B5E0-AB37F522107D}"/>
    <dgm:cxn modelId="{4F28C4D8-5DAE-4A1C-85F3-F380D8426829}" type="presOf" srcId="{B5C2CA98-214E-40EB-BD65-68ACC3755CF6}" destId="{015D3DC3-9D66-4D73-83F0-49CEE1CB5861}" srcOrd="0" destOrd="0" presId="urn:microsoft.com/office/officeart/2005/8/layout/orgChart1"/>
    <dgm:cxn modelId="{7E94E1CA-9DA0-4D81-ABCC-7BC874AEAC36}" type="presOf" srcId="{5061F8CB-944B-4830-8594-E0D8B8F0D8F4}" destId="{C4C8C46E-7429-46BB-9C08-CFAEC9500E71}" srcOrd="0" destOrd="0" presId="urn:microsoft.com/office/officeart/2005/8/layout/orgChart1"/>
    <dgm:cxn modelId="{1A79F3DE-DEDE-4B8D-A9A2-D78193847702}" type="presOf" srcId="{352AF4A4-0EE4-43AC-8A84-AFEF4CF1FAED}" destId="{54D7AF30-9690-4041-9575-502F889DB3EF}" srcOrd="0" destOrd="0" presId="urn:microsoft.com/office/officeart/2005/8/layout/orgChart1"/>
    <dgm:cxn modelId="{EA1D654F-C2B0-4AEC-9388-E53945039BF3}" type="presParOf" srcId="{7D875D57-2C22-47C5-8A26-91BF88E4E160}" destId="{C1EA2B41-57C1-482A-B854-D547F2CF3C33}" srcOrd="0" destOrd="0" presId="urn:microsoft.com/office/officeart/2005/8/layout/orgChart1"/>
    <dgm:cxn modelId="{36010684-3340-4E39-9690-FE5ED47F7E2D}" type="presParOf" srcId="{C1EA2B41-57C1-482A-B854-D547F2CF3C33}" destId="{02610553-D3AD-4DB7-BFDE-08651F947F5D}" srcOrd="0" destOrd="0" presId="urn:microsoft.com/office/officeart/2005/8/layout/orgChart1"/>
    <dgm:cxn modelId="{C686BAE2-DFB7-495A-97C5-2CAF988E20E3}" type="presParOf" srcId="{02610553-D3AD-4DB7-BFDE-08651F947F5D}" destId="{5E117218-E60D-4912-9590-7704AA42190D}" srcOrd="0" destOrd="0" presId="urn:microsoft.com/office/officeart/2005/8/layout/orgChart1"/>
    <dgm:cxn modelId="{6EF8332B-74C6-408A-9051-FE1B4AF57AB8}" type="presParOf" srcId="{02610553-D3AD-4DB7-BFDE-08651F947F5D}" destId="{4046344D-EE84-489F-8271-45A46BDDF943}" srcOrd="1" destOrd="0" presId="urn:microsoft.com/office/officeart/2005/8/layout/orgChart1"/>
    <dgm:cxn modelId="{489D0497-A22A-41A8-8E95-B8FB57FE4A50}" type="presParOf" srcId="{C1EA2B41-57C1-482A-B854-D547F2CF3C33}" destId="{7D7D53CB-6344-459B-BDBB-5A60A0E1CD6E}" srcOrd="1" destOrd="0" presId="urn:microsoft.com/office/officeart/2005/8/layout/orgChart1"/>
    <dgm:cxn modelId="{E02FEB0E-73FD-4C40-B9D5-22E35CAA8E7B}" type="presParOf" srcId="{7D7D53CB-6344-459B-BDBB-5A60A0E1CD6E}" destId="{C15354E8-248E-4686-83CA-5ED29E0BB99C}" srcOrd="0" destOrd="0" presId="urn:microsoft.com/office/officeart/2005/8/layout/orgChart1"/>
    <dgm:cxn modelId="{E33171C3-9E9F-469F-B956-03BB1C47745D}" type="presParOf" srcId="{7D7D53CB-6344-459B-BDBB-5A60A0E1CD6E}" destId="{E63B7045-1FFE-4FBA-8CD9-BC1376FC60C4}" srcOrd="1" destOrd="0" presId="urn:microsoft.com/office/officeart/2005/8/layout/orgChart1"/>
    <dgm:cxn modelId="{79BDFC82-02FE-47CF-BB47-368889E5756A}" type="presParOf" srcId="{E63B7045-1FFE-4FBA-8CD9-BC1376FC60C4}" destId="{09A1B33B-C091-452A-9585-301484C810F3}" srcOrd="0" destOrd="0" presId="urn:microsoft.com/office/officeart/2005/8/layout/orgChart1"/>
    <dgm:cxn modelId="{A16A0F11-70D2-45A2-9C53-7BE1A2B86BAF}" type="presParOf" srcId="{09A1B33B-C091-452A-9585-301484C810F3}" destId="{54D7AF30-9690-4041-9575-502F889DB3EF}" srcOrd="0" destOrd="0" presId="urn:microsoft.com/office/officeart/2005/8/layout/orgChart1"/>
    <dgm:cxn modelId="{5C3FDCE0-EDBA-4541-AF9B-5DE938CC3E30}" type="presParOf" srcId="{09A1B33B-C091-452A-9585-301484C810F3}" destId="{82E71E6E-CDB2-4E04-9976-EF9E83E71966}" srcOrd="1" destOrd="0" presId="urn:microsoft.com/office/officeart/2005/8/layout/orgChart1"/>
    <dgm:cxn modelId="{57B3D8CD-C793-4482-8EFD-07A5C232BAC8}" type="presParOf" srcId="{E63B7045-1FFE-4FBA-8CD9-BC1376FC60C4}" destId="{D646FCDB-5CC4-4529-99CE-FD520713F781}" srcOrd="1" destOrd="0" presId="urn:microsoft.com/office/officeart/2005/8/layout/orgChart1"/>
    <dgm:cxn modelId="{D69D3495-D238-453A-98D7-9FEE18BA8D79}" type="presParOf" srcId="{D646FCDB-5CC4-4529-99CE-FD520713F781}" destId="{EC4E89BC-1935-4043-8FB0-F569FFDA90DF}" srcOrd="0" destOrd="0" presId="urn:microsoft.com/office/officeart/2005/8/layout/orgChart1"/>
    <dgm:cxn modelId="{B2CD3705-D4A1-4FC2-A2CE-6CBB372EF71F}" type="presParOf" srcId="{D646FCDB-5CC4-4529-99CE-FD520713F781}" destId="{D0826724-B5B5-4EA6-9CB3-626BA381C336}" srcOrd="1" destOrd="0" presId="urn:microsoft.com/office/officeart/2005/8/layout/orgChart1"/>
    <dgm:cxn modelId="{A8EC8943-9B29-451B-A46E-7D7858E62FF8}" type="presParOf" srcId="{D0826724-B5B5-4EA6-9CB3-626BA381C336}" destId="{4482B6BE-F9E9-4CFB-B469-DAE3C006B7FB}" srcOrd="0" destOrd="0" presId="urn:microsoft.com/office/officeart/2005/8/layout/orgChart1"/>
    <dgm:cxn modelId="{ED264446-07BE-4C49-B059-E4F7B0580959}" type="presParOf" srcId="{4482B6BE-F9E9-4CFB-B469-DAE3C006B7FB}" destId="{A8E0D5C1-400F-4507-B80C-EF4EA025F3E9}" srcOrd="0" destOrd="0" presId="urn:microsoft.com/office/officeart/2005/8/layout/orgChart1"/>
    <dgm:cxn modelId="{F34B9CB7-6178-47B1-9F07-0B8840AEE82D}" type="presParOf" srcId="{4482B6BE-F9E9-4CFB-B469-DAE3C006B7FB}" destId="{72D3582A-4FCA-45E5-ACD1-F702855383AA}" srcOrd="1" destOrd="0" presId="urn:microsoft.com/office/officeart/2005/8/layout/orgChart1"/>
    <dgm:cxn modelId="{DE776AA3-8AB6-45DE-818C-7F62665510D4}" type="presParOf" srcId="{D0826724-B5B5-4EA6-9CB3-626BA381C336}" destId="{4BFEE1B5-E3E2-47DB-A37D-19349BAB0A0A}" srcOrd="1" destOrd="0" presId="urn:microsoft.com/office/officeart/2005/8/layout/orgChart1"/>
    <dgm:cxn modelId="{97706F05-B540-482B-B859-0D5AD8E351CD}" type="presParOf" srcId="{D0826724-B5B5-4EA6-9CB3-626BA381C336}" destId="{66174C68-3B7E-4A43-9FAF-3CB44D031410}" srcOrd="2" destOrd="0" presId="urn:microsoft.com/office/officeart/2005/8/layout/orgChart1"/>
    <dgm:cxn modelId="{1BE4C269-3A8B-4E42-A111-35786A50529F}" type="presParOf" srcId="{E63B7045-1FFE-4FBA-8CD9-BC1376FC60C4}" destId="{4334F3AC-F2E7-4C84-903C-4351A7179057}" srcOrd="2" destOrd="0" presId="urn:microsoft.com/office/officeart/2005/8/layout/orgChart1"/>
    <dgm:cxn modelId="{8B1ECB84-9E3C-48E9-84CD-D0B970123470}" type="presParOf" srcId="{7D7D53CB-6344-459B-BDBB-5A60A0E1CD6E}" destId="{EF033E2A-F67B-459E-93B9-30544B3F5D55}" srcOrd="2" destOrd="0" presId="urn:microsoft.com/office/officeart/2005/8/layout/orgChart1"/>
    <dgm:cxn modelId="{6DF1274F-D230-43EB-831A-FF93F256A86C}" type="presParOf" srcId="{7D7D53CB-6344-459B-BDBB-5A60A0E1CD6E}" destId="{8A54F9B3-A6FB-42FF-9B6D-8AD436058480}" srcOrd="3" destOrd="0" presId="urn:microsoft.com/office/officeart/2005/8/layout/orgChart1"/>
    <dgm:cxn modelId="{B316DFC6-8046-4E3C-9D05-9340AA7DBBCF}" type="presParOf" srcId="{8A54F9B3-A6FB-42FF-9B6D-8AD436058480}" destId="{31A18612-1E66-4CCC-A9EC-FD13B40BEE28}" srcOrd="0" destOrd="0" presId="urn:microsoft.com/office/officeart/2005/8/layout/orgChart1"/>
    <dgm:cxn modelId="{E07C8483-DC1F-4154-AB87-52E450F9D7AF}" type="presParOf" srcId="{31A18612-1E66-4CCC-A9EC-FD13B40BEE28}" destId="{C4C8C46E-7429-46BB-9C08-CFAEC9500E71}" srcOrd="0" destOrd="0" presId="urn:microsoft.com/office/officeart/2005/8/layout/orgChart1"/>
    <dgm:cxn modelId="{DDCAA443-CE36-4579-A7A0-8088654ED169}" type="presParOf" srcId="{31A18612-1E66-4CCC-A9EC-FD13B40BEE28}" destId="{7B459589-0C96-4D06-BAD1-47076AE55710}" srcOrd="1" destOrd="0" presId="urn:microsoft.com/office/officeart/2005/8/layout/orgChart1"/>
    <dgm:cxn modelId="{19DC44D4-5171-44AE-BDFB-22A0FED901B6}" type="presParOf" srcId="{8A54F9B3-A6FB-42FF-9B6D-8AD436058480}" destId="{2620FD1E-EC41-40ED-BB61-C9C90195F745}" srcOrd="1" destOrd="0" presId="urn:microsoft.com/office/officeart/2005/8/layout/orgChart1"/>
    <dgm:cxn modelId="{A71CFEB3-F2A5-4102-9190-FF758D8EE2E5}" type="presParOf" srcId="{2620FD1E-EC41-40ED-BB61-C9C90195F745}" destId="{6281CA7A-4894-485F-8A94-55B7F2EB4E3B}" srcOrd="0" destOrd="0" presId="urn:microsoft.com/office/officeart/2005/8/layout/orgChart1"/>
    <dgm:cxn modelId="{FFDA3188-B011-4FBE-86C4-0A2D65B24687}" type="presParOf" srcId="{2620FD1E-EC41-40ED-BB61-C9C90195F745}" destId="{4872D414-AD8C-47DA-A720-F0A85BD21CAD}" srcOrd="1" destOrd="0" presId="urn:microsoft.com/office/officeart/2005/8/layout/orgChart1"/>
    <dgm:cxn modelId="{8DE9386A-1B85-43C8-9BF8-E2FF7BB25C95}" type="presParOf" srcId="{4872D414-AD8C-47DA-A720-F0A85BD21CAD}" destId="{16889CBD-B2A1-4F9D-A9F4-18D4509CDA8B}" srcOrd="0" destOrd="0" presId="urn:microsoft.com/office/officeart/2005/8/layout/orgChart1"/>
    <dgm:cxn modelId="{848B8391-9CCF-4FAA-9E36-BFBD1F903B9B}" type="presParOf" srcId="{16889CBD-B2A1-4F9D-A9F4-18D4509CDA8B}" destId="{7B62D8F2-DDF2-4C76-8583-42EA519FCE7B}" srcOrd="0" destOrd="0" presId="urn:microsoft.com/office/officeart/2005/8/layout/orgChart1"/>
    <dgm:cxn modelId="{274C530D-75B9-4D4B-BCDD-8C5DBE1C2CDE}" type="presParOf" srcId="{16889CBD-B2A1-4F9D-A9F4-18D4509CDA8B}" destId="{63CAD0CC-7D8F-4CE5-A7D5-0022A20EB1C8}" srcOrd="1" destOrd="0" presId="urn:microsoft.com/office/officeart/2005/8/layout/orgChart1"/>
    <dgm:cxn modelId="{57240530-AD6D-4130-9637-7E505D6863C5}" type="presParOf" srcId="{4872D414-AD8C-47DA-A720-F0A85BD21CAD}" destId="{3D0F5642-762C-4A6A-9401-6C20D4BB2EE8}" srcOrd="1" destOrd="0" presId="urn:microsoft.com/office/officeart/2005/8/layout/orgChart1"/>
    <dgm:cxn modelId="{D908A52B-419E-415F-8F00-44935A6B93CA}" type="presParOf" srcId="{4872D414-AD8C-47DA-A720-F0A85BD21CAD}" destId="{AD2C81CB-8508-4E6C-AA6F-4D5F73C1CF7C}" srcOrd="2" destOrd="0" presId="urn:microsoft.com/office/officeart/2005/8/layout/orgChart1"/>
    <dgm:cxn modelId="{DDA67AD1-2AC5-4526-9148-1B8AAE4223E1}" type="presParOf" srcId="{8A54F9B3-A6FB-42FF-9B6D-8AD436058480}" destId="{F8309D9E-3F21-4A1B-B3CE-48CD00EBE4E5}" srcOrd="2" destOrd="0" presId="urn:microsoft.com/office/officeart/2005/8/layout/orgChart1"/>
    <dgm:cxn modelId="{9D1BD09B-3197-4862-BF36-AAB05F74B464}" type="presParOf" srcId="{7D7D53CB-6344-459B-BDBB-5A60A0E1CD6E}" destId="{5EE70376-9018-4568-98DE-493E6A62C41D}" srcOrd="4" destOrd="0" presId="urn:microsoft.com/office/officeart/2005/8/layout/orgChart1"/>
    <dgm:cxn modelId="{49A503FE-17FA-43D7-9258-FD68750EA1DF}" type="presParOf" srcId="{7D7D53CB-6344-459B-BDBB-5A60A0E1CD6E}" destId="{1ABCD85E-774A-41F1-B12D-E50A9E55577A}" srcOrd="5" destOrd="0" presId="urn:microsoft.com/office/officeart/2005/8/layout/orgChart1"/>
    <dgm:cxn modelId="{51E52650-E9DF-492B-810E-A6792C950A4E}" type="presParOf" srcId="{1ABCD85E-774A-41F1-B12D-E50A9E55577A}" destId="{1FDE2A33-0976-408D-A97C-A2F8162AEA00}" srcOrd="0" destOrd="0" presId="urn:microsoft.com/office/officeart/2005/8/layout/orgChart1"/>
    <dgm:cxn modelId="{A864155D-C09C-449D-B0B6-8CF37D89C23B}" type="presParOf" srcId="{1FDE2A33-0976-408D-A97C-A2F8162AEA00}" destId="{0DA20B89-3AC6-4AF0-9B14-7893BAD89964}" srcOrd="0" destOrd="0" presId="urn:microsoft.com/office/officeart/2005/8/layout/orgChart1"/>
    <dgm:cxn modelId="{BCDEF785-C49E-4282-BF78-335C8DE9BB86}" type="presParOf" srcId="{1FDE2A33-0976-408D-A97C-A2F8162AEA00}" destId="{EAD768F1-E438-4629-8E37-48E98E2C033F}" srcOrd="1" destOrd="0" presId="urn:microsoft.com/office/officeart/2005/8/layout/orgChart1"/>
    <dgm:cxn modelId="{7F3839DC-966C-45AD-8089-C02EAC91EF07}" type="presParOf" srcId="{1ABCD85E-774A-41F1-B12D-E50A9E55577A}" destId="{7AFB1140-3A4A-4A43-96BF-6A514CB35AE1}" srcOrd="1" destOrd="0" presId="urn:microsoft.com/office/officeart/2005/8/layout/orgChart1"/>
    <dgm:cxn modelId="{0FB1E114-109F-4AA3-8505-BDE8AF232C51}" type="presParOf" srcId="{7AFB1140-3A4A-4A43-96BF-6A514CB35AE1}" destId="{F0D6A54B-A41F-4BCF-9743-6050A4C310A3}" srcOrd="0" destOrd="0" presId="urn:microsoft.com/office/officeart/2005/8/layout/orgChart1"/>
    <dgm:cxn modelId="{A475EEFC-917E-4298-8C48-CEEDDBDD1982}" type="presParOf" srcId="{7AFB1140-3A4A-4A43-96BF-6A514CB35AE1}" destId="{B06FC0C8-0305-429F-9CED-755867E16455}" srcOrd="1" destOrd="0" presId="urn:microsoft.com/office/officeart/2005/8/layout/orgChart1"/>
    <dgm:cxn modelId="{4FE67472-3B25-4C31-BDF9-ED695071A469}" type="presParOf" srcId="{B06FC0C8-0305-429F-9CED-755867E16455}" destId="{2E96560B-7AEC-4057-8783-FAEDC5D9817F}" srcOrd="0" destOrd="0" presId="urn:microsoft.com/office/officeart/2005/8/layout/orgChart1"/>
    <dgm:cxn modelId="{489DFC3F-FC65-453E-AA70-609167A178C7}" type="presParOf" srcId="{2E96560B-7AEC-4057-8783-FAEDC5D9817F}" destId="{015D3DC3-9D66-4D73-83F0-49CEE1CB5861}" srcOrd="0" destOrd="0" presId="urn:microsoft.com/office/officeart/2005/8/layout/orgChart1"/>
    <dgm:cxn modelId="{A7E38BE1-D3E6-4813-AFE8-C6DBD88A1C86}" type="presParOf" srcId="{2E96560B-7AEC-4057-8783-FAEDC5D9817F}" destId="{A9DA034C-1127-4D4E-AEEB-9B7B231CA22D}" srcOrd="1" destOrd="0" presId="urn:microsoft.com/office/officeart/2005/8/layout/orgChart1"/>
    <dgm:cxn modelId="{3AF57B7B-77FE-4197-B02C-013890A1F31F}" type="presParOf" srcId="{B06FC0C8-0305-429F-9CED-755867E16455}" destId="{0E9DDE42-3880-45E4-A858-54229392A3E8}" srcOrd="1" destOrd="0" presId="urn:microsoft.com/office/officeart/2005/8/layout/orgChart1"/>
    <dgm:cxn modelId="{71E344FA-C048-43C4-B8C4-C8523F296C29}" type="presParOf" srcId="{B06FC0C8-0305-429F-9CED-755867E16455}" destId="{7D6189B1-0FCB-4874-B41D-75FD4E618AFF}" srcOrd="2" destOrd="0" presId="urn:microsoft.com/office/officeart/2005/8/layout/orgChart1"/>
    <dgm:cxn modelId="{CF5A87FE-CB33-4B57-9A1E-7F8A0ABAA1BA}" type="presParOf" srcId="{1ABCD85E-774A-41F1-B12D-E50A9E55577A}" destId="{65B57E5E-BEC8-41B3-945E-BED2BD39842D}" srcOrd="2" destOrd="0" presId="urn:microsoft.com/office/officeart/2005/8/layout/orgChart1"/>
    <dgm:cxn modelId="{BE9F7794-0824-404B-A3BF-4A36515AF72E}" type="presParOf" srcId="{C1EA2B41-57C1-482A-B854-D547F2CF3C33}" destId="{18B3F0FE-D112-4D41-8361-67DE0D55CEF2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698C4A6-7200-4C2F-A5FB-72BC1C6795D6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DB1B26B6-AEE7-4B65-A450-33527B787121}">
      <dgm:prSet phldrT="[Text]"/>
      <dgm:spPr/>
      <dgm:t>
        <a:bodyPr/>
        <a:lstStyle/>
        <a:p>
          <a:r>
            <a:rPr lang="en-US" altLang="zh-CN" dirty="0" smtClean="0"/>
            <a:t>Analysis</a:t>
          </a:r>
          <a:endParaRPr lang="en-US" dirty="0"/>
        </a:p>
      </dgm:t>
    </dgm:pt>
    <dgm:pt modelId="{086E6FD7-4AFC-4A51-81E3-0E6144C5F804}" type="parTrans" cxnId="{DD3597D1-7116-4212-8244-483DD3628174}">
      <dgm:prSet/>
      <dgm:spPr/>
      <dgm:t>
        <a:bodyPr/>
        <a:lstStyle/>
        <a:p>
          <a:endParaRPr lang="en-US"/>
        </a:p>
      </dgm:t>
    </dgm:pt>
    <dgm:pt modelId="{C7686C4E-607B-4F12-8932-69B73969CCD2}" type="sibTrans" cxnId="{DD3597D1-7116-4212-8244-483DD3628174}">
      <dgm:prSet/>
      <dgm:spPr/>
      <dgm:t>
        <a:bodyPr/>
        <a:lstStyle/>
        <a:p>
          <a:endParaRPr lang="en-US"/>
        </a:p>
      </dgm:t>
    </dgm:pt>
    <dgm:pt modelId="{AD4BF15E-27A8-4AA3-BF58-E21FEF137688}">
      <dgm:prSet phldrT="[Text]"/>
      <dgm:spPr/>
      <dgm:t>
        <a:bodyPr/>
        <a:lstStyle/>
        <a:p>
          <a:r>
            <a:rPr lang="en-US" dirty="0" smtClean="0"/>
            <a:t>Understand </a:t>
          </a:r>
          <a:endParaRPr lang="en-US" dirty="0"/>
        </a:p>
      </dgm:t>
    </dgm:pt>
    <dgm:pt modelId="{961380A1-CCEF-4B84-8D5E-7540F2ECB037}" type="parTrans" cxnId="{6214CA51-0FD4-4934-A617-62F547ECB4EF}">
      <dgm:prSet/>
      <dgm:spPr/>
      <dgm:t>
        <a:bodyPr/>
        <a:lstStyle/>
        <a:p>
          <a:endParaRPr lang="en-US"/>
        </a:p>
      </dgm:t>
    </dgm:pt>
    <dgm:pt modelId="{7A426E4B-1B46-4C32-AF0F-30DDA9CB27C8}" type="sibTrans" cxnId="{6214CA51-0FD4-4934-A617-62F547ECB4EF}">
      <dgm:prSet/>
      <dgm:spPr/>
      <dgm:t>
        <a:bodyPr/>
        <a:lstStyle/>
        <a:p>
          <a:endParaRPr lang="en-US"/>
        </a:p>
      </dgm:t>
    </dgm:pt>
    <dgm:pt modelId="{318A0BC2-679F-4A33-8C0F-15B7DF4BABE2}">
      <dgm:prSet phldrT="[Text]"/>
      <dgm:spPr/>
      <dgm:t>
        <a:bodyPr/>
        <a:lstStyle/>
        <a:p>
          <a:r>
            <a:rPr lang="en-US" smtClean="0"/>
            <a:t>Improve</a:t>
          </a:r>
          <a:endParaRPr lang="en-US" dirty="0"/>
        </a:p>
      </dgm:t>
    </dgm:pt>
    <dgm:pt modelId="{7FD82402-CE3D-4FFE-91D8-34DF6246A46D}" type="parTrans" cxnId="{1F9D6AB4-56A9-484C-B4C6-17D6E2F44A05}">
      <dgm:prSet/>
      <dgm:spPr/>
      <dgm:t>
        <a:bodyPr/>
        <a:lstStyle/>
        <a:p>
          <a:endParaRPr lang="en-US"/>
        </a:p>
      </dgm:t>
    </dgm:pt>
    <dgm:pt modelId="{B1923983-999B-46CD-ACB4-91847DA8D46D}" type="sibTrans" cxnId="{1F9D6AB4-56A9-484C-B4C6-17D6E2F44A05}">
      <dgm:prSet/>
      <dgm:spPr/>
      <dgm:t>
        <a:bodyPr/>
        <a:lstStyle/>
        <a:p>
          <a:endParaRPr lang="en-US"/>
        </a:p>
      </dgm:t>
    </dgm:pt>
    <dgm:pt modelId="{4655C272-1F9C-479D-A4F8-EF7DED7EA268}" type="pres">
      <dgm:prSet presAssocID="{F698C4A6-7200-4C2F-A5FB-72BC1C6795D6}" presName="Name0" presStyleCnt="0">
        <dgm:presLayoutVars>
          <dgm:dir/>
          <dgm:resizeHandles val="exact"/>
        </dgm:presLayoutVars>
      </dgm:prSet>
      <dgm:spPr/>
    </dgm:pt>
    <dgm:pt modelId="{87B5F3D1-8607-49D5-B2EB-37C270F6DCC7}" type="pres">
      <dgm:prSet presAssocID="{DB1B26B6-AEE7-4B65-A450-33527B787121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091BC3E-0938-4A7F-B174-8AC8FF046B16}" type="pres">
      <dgm:prSet presAssocID="{C7686C4E-607B-4F12-8932-69B73969CCD2}" presName="sibTrans" presStyleLbl="sibTrans2D1" presStyleIdx="0" presStyleCnt="2"/>
      <dgm:spPr/>
      <dgm:t>
        <a:bodyPr/>
        <a:lstStyle/>
        <a:p>
          <a:endParaRPr lang="en-US"/>
        </a:p>
      </dgm:t>
    </dgm:pt>
    <dgm:pt modelId="{DFEF807C-BEC4-4F45-BE09-5836EE428BAC}" type="pres">
      <dgm:prSet presAssocID="{C7686C4E-607B-4F12-8932-69B73969CCD2}" presName="connectorText" presStyleLbl="sibTrans2D1" presStyleIdx="0" presStyleCnt="2"/>
      <dgm:spPr/>
      <dgm:t>
        <a:bodyPr/>
        <a:lstStyle/>
        <a:p>
          <a:endParaRPr lang="en-US"/>
        </a:p>
      </dgm:t>
    </dgm:pt>
    <dgm:pt modelId="{CAE7A09D-D1AF-432C-ABFF-50ED1563607A}" type="pres">
      <dgm:prSet presAssocID="{AD4BF15E-27A8-4AA3-BF58-E21FEF137688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02EEEF4-D13A-44D7-B042-45968EF45577}" type="pres">
      <dgm:prSet presAssocID="{7A426E4B-1B46-4C32-AF0F-30DDA9CB27C8}" presName="sibTrans" presStyleLbl="sibTrans2D1" presStyleIdx="1" presStyleCnt="2"/>
      <dgm:spPr/>
      <dgm:t>
        <a:bodyPr/>
        <a:lstStyle/>
        <a:p>
          <a:endParaRPr lang="en-US"/>
        </a:p>
      </dgm:t>
    </dgm:pt>
    <dgm:pt modelId="{3285488A-2127-479A-BEAE-50E251709124}" type="pres">
      <dgm:prSet presAssocID="{7A426E4B-1B46-4C32-AF0F-30DDA9CB27C8}" presName="connectorText" presStyleLbl="sibTrans2D1" presStyleIdx="1" presStyleCnt="2"/>
      <dgm:spPr/>
      <dgm:t>
        <a:bodyPr/>
        <a:lstStyle/>
        <a:p>
          <a:endParaRPr lang="en-US"/>
        </a:p>
      </dgm:t>
    </dgm:pt>
    <dgm:pt modelId="{7F84E9D2-6222-4A95-822A-FCF0B34A3B5B}" type="pres">
      <dgm:prSet presAssocID="{318A0BC2-679F-4A33-8C0F-15B7DF4BABE2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2A31F74-9A89-4E6B-B679-0020F085B15A}" type="presOf" srcId="{7A426E4B-1B46-4C32-AF0F-30DDA9CB27C8}" destId="{3285488A-2127-479A-BEAE-50E251709124}" srcOrd="1" destOrd="0" presId="urn:microsoft.com/office/officeart/2005/8/layout/process1"/>
    <dgm:cxn modelId="{01681DAB-103F-46A5-825F-2D9D7CDF9DE8}" type="presOf" srcId="{AD4BF15E-27A8-4AA3-BF58-E21FEF137688}" destId="{CAE7A09D-D1AF-432C-ABFF-50ED1563607A}" srcOrd="0" destOrd="0" presId="urn:microsoft.com/office/officeart/2005/8/layout/process1"/>
    <dgm:cxn modelId="{DD3597D1-7116-4212-8244-483DD3628174}" srcId="{F698C4A6-7200-4C2F-A5FB-72BC1C6795D6}" destId="{DB1B26B6-AEE7-4B65-A450-33527B787121}" srcOrd="0" destOrd="0" parTransId="{086E6FD7-4AFC-4A51-81E3-0E6144C5F804}" sibTransId="{C7686C4E-607B-4F12-8932-69B73969CCD2}"/>
    <dgm:cxn modelId="{04EA05E4-ACDD-4929-B26F-D7AD13CADB47}" type="presOf" srcId="{C7686C4E-607B-4F12-8932-69B73969CCD2}" destId="{DFEF807C-BEC4-4F45-BE09-5836EE428BAC}" srcOrd="1" destOrd="0" presId="urn:microsoft.com/office/officeart/2005/8/layout/process1"/>
    <dgm:cxn modelId="{F53ABDEC-CA70-4CA6-89C2-61D95868F572}" type="presOf" srcId="{F698C4A6-7200-4C2F-A5FB-72BC1C6795D6}" destId="{4655C272-1F9C-479D-A4F8-EF7DED7EA268}" srcOrd="0" destOrd="0" presId="urn:microsoft.com/office/officeart/2005/8/layout/process1"/>
    <dgm:cxn modelId="{874AD93D-144F-4F03-8ED4-BDC929995825}" type="presOf" srcId="{C7686C4E-607B-4F12-8932-69B73969CCD2}" destId="{0091BC3E-0938-4A7F-B174-8AC8FF046B16}" srcOrd="0" destOrd="0" presId="urn:microsoft.com/office/officeart/2005/8/layout/process1"/>
    <dgm:cxn modelId="{F51D17A2-E71F-4240-B4CE-72ABE24AFBCC}" type="presOf" srcId="{7A426E4B-1B46-4C32-AF0F-30DDA9CB27C8}" destId="{302EEEF4-D13A-44D7-B042-45968EF45577}" srcOrd="0" destOrd="0" presId="urn:microsoft.com/office/officeart/2005/8/layout/process1"/>
    <dgm:cxn modelId="{1F9D6AB4-56A9-484C-B4C6-17D6E2F44A05}" srcId="{F698C4A6-7200-4C2F-A5FB-72BC1C6795D6}" destId="{318A0BC2-679F-4A33-8C0F-15B7DF4BABE2}" srcOrd="2" destOrd="0" parTransId="{7FD82402-CE3D-4FFE-91D8-34DF6246A46D}" sibTransId="{B1923983-999B-46CD-ACB4-91847DA8D46D}"/>
    <dgm:cxn modelId="{6214CA51-0FD4-4934-A617-62F547ECB4EF}" srcId="{F698C4A6-7200-4C2F-A5FB-72BC1C6795D6}" destId="{AD4BF15E-27A8-4AA3-BF58-E21FEF137688}" srcOrd="1" destOrd="0" parTransId="{961380A1-CCEF-4B84-8D5E-7540F2ECB037}" sibTransId="{7A426E4B-1B46-4C32-AF0F-30DDA9CB27C8}"/>
    <dgm:cxn modelId="{7125CBEB-71B7-40C7-A3A0-70F989D58FC6}" type="presOf" srcId="{DB1B26B6-AEE7-4B65-A450-33527B787121}" destId="{87B5F3D1-8607-49D5-B2EB-37C270F6DCC7}" srcOrd="0" destOrd="0" presId="urn:microsoft.com/office/officeart/2005/8/layout/process1"/>
    <dgm:cxn modelId="{CD549383-8A21-4355-A97D-FF37EE9BE2C3}" type="presOf" srcId="{318A0BC2-679F-4A33-8C0F-15B7DF4BABE2}" destId="{7F84E9D2-6222-4A95-822A-FCF0B34A3B5B}" srcOrd="0" destOrd="0" presId="urn:microsoft.com/office/officeart/2005/8/layout/process1"/>
    <dgm:cxn modelId="{9431A8A2-3328-4C85-AC83-0FFA4D6007FD}" type="presParOf" srcId="{4655C272-1F9C-479D-A4F8-EF7DED7EA268}" destId="{87B5F3D1-8607-49D5-B2EB-37C270F6DCC7}" srcOrd="0" destOrd="0" presId="urn:microsoft.com/office/officeart/2005/8/layout/process1"/>
    <dgm:cxn modelId="{3B0C7BDC-CD4B-4F0B-8EF9-F6E67E77B572}" type="presParOf" srcId="{4655C272-1F9C-479D-A4F8-EF7DED7EA268}" destId="{0091BC3E-0938-4A7F-B174-8AC8FF046B16}" srcOrd="1" destOrd="0" presId="urn:microsoft.com/office/officeart/2005/8/layout/process1"/>
    <dgm:cxn modelId="{B4DDEB43-E81B-4FC3-87D1-6EC7D70D6936}" type="presParOf" srcId="{0091BC3E-0938-4A7F-B174-8AC8FF046B16}" destId="{DFEF807C-BEC4-4F45-BE09-5836EE428BAC}" srcOrd="0" destOrd="0" presId="urn:microsoft.com/office/officeart/2005/8/layout/process1"/>
    <dgm:cxn modelId="{B534E84D-96A4-4A7B-9CDE-CC78CB785920}" type="presParOf" srcId="{4655C272-1F9C-479D-A4F8-EF7DED7EA268}" destId="{CAE7A09D-D1AF-432C-ABFF-50ED1563607A}" srcOrd="2" destOrd="0" presId="urn:microsoft.com/office/officeart/2005/8/layout/process1"/>
    <dgm:cxn modelId="{436EC65B-7D92-45A0-A4D2-C869AF9E3C3A}" type="presParOf" srcId="{4655C272-1F9C-479D-A4F8-EF7DED7EA268}" destId="{302EEEF4-D13A-44D7-B042-45968EF45577}" srcOrd="3" destOrd="0" presId="urn:microsoft.com/office/officeart/2005/8/layout/process1"/>
    <dgm:cxn modelId="{DF9F50B9-1E8F-4506-9F9E-121BE1BD1281}" type="presParOf" srcId="{302EEEF4-D13A-44D7-B042-45968EF45577}" destId="{3285488A-2127-479A-BEAE-50E251709124}" srcOrd="0" destOrd="0" presId="urn:microsoft.com/office/officeart/2005/8/layout/process1"/>
    <dgm:cxn modelId="{70C6CEAC-5FB4-4C73-8297-2849AEFCC8AB}" type="presParOf" srcId="{4655C272-1F9C-479D-A4F8-EF7DED7EA268}" destId="{7F84E9D2-6222-4A95-822A-FCF0B34A3B5B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0D6A54B-A41F-4BCF-9743-6050A4C310A3}">
      <dsp:nvSpPr>
        <dsp:cNvPr id="0" name=""/>
        <dsp:cNvSpPr/>
      </dsp:nvSpPr>
      <dsp:spPr>
        <a:xfrm>
          <a:off x="6809755" y="2742076"/>
          <a:ext cx="339844" cy="104218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42189"/>
              </a:lnTo>
              <a:lnTo>
                <a:pt x="339844" y="1042189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EE70376-9018-4568-98DE-493E6A62C41D}">
      <dsp:nvSpPr>
        <dsp:cNvPr id="0" name=""/>
        <dsp:cNvSpPr/>
      </dsp:nvSpPr>
      <dsp:spPr>
        <a:xfrm>
          <a:off x="4974596" y="1133479"/>
          <a:ext cx="2741411" cy="47578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7891"/>
              </a:lnTo>
              <a:lnTo>
                <a:pt x="2741411" y="237891"/>
              </a:lnTo>
              <a:lnTo>
                <a:pt x="2741411" y="47578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281CA7A-4894-485F-8A94-55B7F2EB4E3B}">
      <dsp:nvSpPr>
        <dsp:cNvPr id="0" name=""/>
        <dsp:cNvSpPr/>
      </dsp:nvSpPr>
      <dsp:spPr>
        <a:xfrm>
          <a:off x="4068344" y="2742076"/>
          <a:ext cx="339844" cy="104218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42189"/>
              </a:lnTo>
              <a:lnTo>
                <a:pt x="339844" y="1042189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F033E2A-F67B-459E-93B9-30544B3F5D55}">
      <dsp:nvSpPr>
        <dsp:cNvPr id="0" name=""/>
        <dsp:cNvSpPr/>
      </dsp:nvSpPr>
      <dsp:spPr>
        <a:xfrm>
          <a:off x="4928876" y="1133479"/>
          <a:ext cx="91440" cy="47578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7578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C4E89BC-1935-4043-8FB0-F569FFDA90DF}">
      <dsp:nvSpPr>
        <dsp:cNvPr id="0" name=""/>
        <dsp:cNvSpPr/>
      </dsp:nvSpPr>
      <dsp:spPr>
        <a:xfrm>
          <a:off x="1326933" y="2742076"/>
          <a:ext cx="339844" cy="104218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42189"/>
              </a:lnTo>
              <a:lnTo>
                <a:pt x="339844" y="1042189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15354E8-248E-4686-83CA-5ED29E0BB99C}">
      <dsp:nvSpPr>
        <dsp:cNvPr id="0" name=""/>
        <dsp:cNvSpPr/>
      </dsp:nvSpPr>
      <dsp:spPr>
        <a:xfrm>
          <a:off x="2233185" y="1133479"/>
          <a:ext cx="2741411" cy="475782"/>
        </a:xfrm>
        <a:custGeom>
          <a:avLst/>
          <a:gdLst/>
          <a:ahLst/>
          <a:cxnLst/>
          <a:rect l="0" t="0" r="0" b="0"/>
          <a:pathLst>
            <a:path>
              <a:moveTo>
                <a:pt x="2741411" y="0"/>
              </a:moveTo>
              <a:lnTo>
                <a:pt x="2741411" y="237891"/>
              </a:lnTo>
              <a:lnTo>
                <a:pt x="0" y="237891"/>
              </a:lnTo>
              <a:lnTo>
                <a:pt x="0" y="47578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E117218-E60D-4912-9590-7704AA42190D}">
      <dsp:nvSpPr>
        <dsp:cNvPr id="0" name=""/>
        <dsp:cNvSpPr/>
      </dsp:nvSpPr>
      <dsp:spPr>
        <a:xfrm>
          <a:off x="3841781" y="665"/>
          <a:ext cx="2265629" cy="113281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15" tIns="18415" rIns="18415" bIns="18415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/>
            <a:t>Machine learning</a:t>
          </a:r>
          <a:endParaRPr lang="en-US" sz="2900" kern="1200" dirty="0"/>
        </a:p>
      </dsp:txBody>
      <dsp:txXfrm>
        <a:off x="3841781" y="665"/>
        <a:ext cx="2265629" cy="1132814"/>
      </dsp:txXfrm>
    </dsp:sp>
    <dsp:sp modelId="{54D7AF30-9690-4041-9575-502F889DB3EF}">
      <dsp:nvSpPr>
        <dsp:cNvPr id="0" name=""/>
        <dsp:cNvSpPr/>
      </dsp:nvSpPr>
      <dsp:spPr>
        <a:xfrm>
          <a:off x="1100370" y="1609261"/>
          <a:ext cx="2265629" cy="113281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15" tIns="18415" rIns="18415" bIns="18415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/>
            <a:t>Supervised learning</a:t>
          </a:r>
          <a:endParaRPr lang="en-US" sz="2900" kern="1200" dirty="0"/>
        </a:p>
      </dsp:txBody>
      <dsp:txXfrm>
        <a:off x="1100370" y="1609261"/>
        <a:ext cx="2265629" cy="1132814"/>
      </dsp:txXfrm>
    </dsp:sp>
    <dsp:sp modelId="{A8E0D5C1-400F-4507-B80C-EF4EA025F3E9}">
      <dsp:nvSpPr>
        <dsp:cNvPr id="0" name=""/>
        <dsp:cNvSpPr/>
      </dsp:nvSpPr>
      <dsp:spPr>
        <a:xfrm>
          <a:off x="1666777" y="3217858"/>
          <a:ext cx="2265629" cy="113281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15" tIns="18415" rIns="18415" bIns="18415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>
              <a:solidFill>
                <a:srgbClr val="FF0000"/>
              </a:solidFill>
            </a:rPr>
            <a:t>y</a:t>
          </a:r>
          <a:r>
            <a:rPr lang="en-US" sz="2900" kern="1200" dirty="0" smtClean="0"/>
            <a:t>=f(</a:t>
          </a:r>
          <a:r>
            <a:rPr lang="en-US" sz="2900" kern="1200" dirty="0" smtClean="0">
              <a:solidFill>
                <a:srgbClr val="FF0000"/>
              </a:solidFill>
            </a:rPr>
            <a:t>x</a:t>
          </a:r>
          <a:r>
            <a:rPr lang="en-US" sz="2900" kern="1200" dirty="0" smtClean="0"/>
            <a:t>)</a:t>
          </a:r>
          <a:endParaRPr lang="en-US" sz="2900" kern="1200" dirty="0"/>
        </a:p>
      </dsp:txBody>
      <dsp:txXfrm>
        <a:off x="1666777" y="3217858"/>
        <a:ext cx="2265629" cy="1132814"/>
      </dsp:txXfrm>
    </dsp:sp>
    <dsp:sp modelId="{C4C8C46E-7429-46BB-9C08-CFAEC9500E71}">
      <dsp:nvSpPr>
        <dsp:cNvPr id="0" name=""/>
        <dsp:cNvSpPr/>
      </dsp:nvSpPr>
      <dsp:spPr>
        <a:xfrm>
          <a:off x="3841781" y="1609261"/>
          <a:ext cx="2265629" cy="113281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15" tIns="18415" rIns="18415" bIns="18415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/>
            <a:t>Unsupervised learning</a:t>
          </a:r>
          <a:endParaRPr lang="en-US" sz="2900" kern="1200" dirty="0"/>
        </a:p>
      </dsp:txBody>
      <dsp:txXfrm>
        <a:off x="3841781" y="1609261"/>
        <a:ext cx="2265629" cy="1132814"/>
      </dsp:txXfrm>
    </dsp:sp>
    <dsp:sp modelId="{7B62D8F2-DDF2-4C76-8583-42EA519FCE7B}">
      <dsp:nvSpPr>
        <dsp:cNvPr id="0" name=""/>
        <dsp:cNvSpPr/>
      </dsp:nvSpPr>
      <dsp:spPr>
        <a:xfrm>
          <a:off x="4408189" y="3217858"/>
          <a:ext cx="2265629" cy="113281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15" tIns="18415" rIns="18415" bIns="18415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/>
            <a:t>f(</a:t>
          </a:r>
          <a:r>
            <a:rPr lang="en-US" sz="2900" kern="1200" dirty="0" smtClean="0">
              <a:solidFill>
                <a:srgbClr val="FF0000"/>
              </a:solidFill>
            </a:rPr>
            <a:t>x</a:t>
          </a:r>
          <a:r>
            <a:rPr lang="en-US" sz="2900" kern="1200" dirty="0" smtClean="0"/>
            <a:t>)</a:t>
          </a:r>
          <a:endParaRPr lang="en-US" sz="2900" kern="1200" dirty="0"/>
        </a:p>
      </dsp:txBody>
      <dsp:txXfrm>
        <a:off x="4408189" y="3217858"/>
        <a:ext cx="2265629" cy="1132814"/>
      </dsp:txXfrm>
    </dsp:sp>
    <dsp:sp modelId="{0DA20B89-3AC6-4AF0-9B14-7893BAD89964}">
      <dsp:nvSpPr>
        <dsp:cNvPr id="0" name=""/>
        <dsp:cNvSpPr/>
      </dsp:nvSpPr>
      <dsp:spPr>
        <a:xfrm>
          <a:off x="6583193" y="1609261"/>
          <a:ext cx="2265629" cy="113281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15" tIns="18415" rIns="18415" bIns="18415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/>
            <a:t>Reinforcement learning</a:t>
          </a:r>
          <a:endParaRPr lang="en-US" sz="2900" kern="1200" dirty="0"/>
        </a:p>
      </dsp:txBody>
      <dsp:txXfrm>
        <a:off x="6583193" y="1609261"/>
        <a:ext cx="2265629" cy="1132814"/>
      </dsp:txXfrm>
    </dsp:sp>
    <dsp:sp modelId="{015D3DC3-9D66-4D73-83F0-49CEE1CB5861}">
      <dsp:nvSpPr>
        <dsp:cNvPr id="0" name=""/>
        <dsp:cNvSpPr/>
      </dsp:nvSpPr>
      <dsp:spPr>
        <a:xfrm>
          <a:off x="7149600" y="3217858"/>
          <a:ext cx="2265629" cy="113281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15" tIns="18415" rIns="18415" bIns="18415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/>
            <a:t>y=f(</a:t>
          </a:r>
          <a:r>
            <a:rPr lang="en-US" sz="2900" kern="1200" dirty="0" smtClean="0">
              <a:solidFill>
                <a:srgbClr val="FF0000"/>
              </a:solidFill>
            </a:rPr>
            <a:t>a</a:t>
          </a:r>
          <a:r>
            <a:rPr lang="en-US" sz="2900" kern="1200" dirty="0" smtClean="0"/>
            <a:t>)  </a:t>
          </a:r>
          <a:r>
            <a:rPr lang="en-US" altLang="zh-CN" sz="2900" kern="1200" dirty="0" smtClean="0">
              <a:solidFill>
                <a:srgbClr val="FF0000"/>
              </a:solidFill>
            </a:rPr>
            <a:t>r</a:t>
          </a:r>
          <a:endParaRPr lang="en-US" sz="2900" kern="1200" dirty="0">
            <a:solidFill>
              <a:srgbClr val="FF0000"/>
            </a:solidFill>
          </a:endParaRPr>
        </a:p>
      </dsp:txBody>
      <dsp:txXfrm>
        <a:off x="7149600" y="3217858"/>
        <a:ext cx="2265629" cy="113281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B5F3D1-8607-49D5-B2EB-37C270F6DCC7}">
      <dsp:nvSpPr>
        <dsp:cNvPr id="0" name=""/>
        <dsp:cNvSpPr/>
      </dsp:nvSpPr>
      <dsp:spPr>
        <a:xfrm>
          <a:off x="7983" y="1993461"/>
          <a:ext cx="2386238" cy="143174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300" kern="1200" dirty="0" smtClean="0"/>
            <a:t>Analysis</a:t>
          </a:r>
          <a:endParaRPr lang="en-US" sz="3300" kern="1200" dirty="0"/>
        </a:p>
      </dsp:txBody>
      <dsp:txXfrm>
        <a:off x="49917" y="2035395"/>
        <a:ext cx="2302370" cy="1347875"/>
      </dsp:txXfrm>
    </dsp:sp>
    <dsp:sp modelId="{0091BC3E-0938-4A7F-B174-8AC8FF046B16}">
      <dsp:nvSpPr>
        <dsp:cNvPr id="0" name=""/>
        <dsp:cNvSpPr/>
      </dsp:nvSpPr>
      <dsp:spPr>
        <a:xfrm>
          <a:off x="2632846" y="2413439"/>
          <a:ext cx="505882" cy="59178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500" kern="1200"/>
        </a:p>
      </dsp:txBody>
      <dsp:txXfrm>
        <a:off x="2632846" y="2531796"/>
        <a:ext cx="354117" cy="355073"/>
      </dsp:txXfrm>
    </dsp:sp>
    <dsp:sp modelId="{CAE7A09D-D1AF-432C-ABFF-50ED1563607A}">
      <dsp:nvSpPr>
        <dsp:cNvPr id="0" name=""/>
        <dsp:cNvSpPr/>
      </dsp:nvSpPr>
      <dsp:spPr>
        <a:xfrm>
          <a:off x="3348718" y="1993461"/>
          <a:ext cx="2386238" cy="143174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 smtClean="0"/>
            <a:t>Understand </a:t>
          </a:r>
          <a:endParaRPr lang="en-US" sz="3300" kern="1200" dirty="0"/>
        </a:p>
      </dsp:txBody>
      <dsp:txXfrm>
        <a:off x="3390652" y="2035395"/>
        <a:ext cx="2302370" cy="1347875"/>
      </dsp:txXfrm>
    </dsp:sp>
    <dsp:sp modelId="{302EEEF4-D13A-44D7-B042-45968EF45577}">
      <dsp:nvSpPr>
        <dsp:cNvPr id="0" name=""/>
        <dsp:cNvSpPr/>
      </dsp:nvSpPr>
      <dsp:spPr>
        <a:xfrm>
          <a:off x="5973580" y="2413439"/>
          <a:ext cx="505882" cy="59178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500" kern="1200"/>
        </a:p>
      </dsp:txBody>
      <dsp:txXfrm>
        <a:off x="5973580" y="2531796"/>
        <a:ext cx="354117" cy="355073"/>
      </dsp:txXfrm>
    </dsp:sp>
    <dsp:sp modelId="{7F84E9D2-6222-4A95-822A-FCF0B34A3B5B}">
      <dsp:nvSpPr>
        <dsp:cNvPr id="0" name=""/>
        <dsp:cNvSpPr/>
      </dsp:nvSpPr>
      <dsp:spPr>
        <a:xfrm>
          <a:off x="6689452" y="1993461"/>
          <a:ext cx="2386238" cy="143174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smtClean="0"/>
            <a:t>Improve</a:t>
          </a:r>
          <a:endParaRPr lang="en-US" sz="3300" kern="1200" dirty="0"/>
        </a:p>
      </dsp:txBody>
      <dsp:txXfrm>
        <a:off x="6731386" y="2035395"/>
        <a:ext cx="2302370" cy="134787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D901F6-8A01-4050-8770-AFB26F391A3F}" type="datetimeFigureOut">
              <a:rPr lang="zh-CN" altLang="en-US" smtClean="0"/>
              <a:t>2016/10/17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50191E-D7F4-4239-BBE3-F8A7C8487B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78157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50191E-D7F4-4239-BBE3-F8A7C8487B8F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70439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53A86-7E4F-4EBF-B20A-54AB10651842}" type="datetimeFigureOut">
              <a:rPr lang="en-US" smtClean="0"/>
              <a:t>10/17/2016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5EF18-E29D-4DA6-B16C-A65C74ECEA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4573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53A86-7E4F-4EBF-B20A-54AB10651842}" type="datetimeFigureOut">
              <a:rPr lang="en-US" smtClean="0"/>
              <a:t>10/17/2016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5EF18-E29D-4DA6-B16C-A65C74ECEA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9858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53A86-7E4F-4EBF-B20A-54AB10651842}" type="datetimeFigureOut">
              <a:rPr lang="en-US" smtClean="0"/>
              <a:t>10/17/2016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5EF18-E29D-4DA6-B16C-A65C74ECEA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1828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53A86-7E4F-4EBF-B20A-54AB10651842}" type="datetimeFigureOut">
              <a:rPr lang="en-US" smtClean="0"/>
              <a:t>10/17/2016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5EF18-E29D-4DA6-B16C-A65C74ECEA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6556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53A86-7E4F-4EBF-B20A-54AB10651842}" type="datetimeFigureOut">
              <a:rPr lang="en-US" smtClean="0"/>
              <a:t>10/17/2016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5EF18-E29D-4DA6-B16C-A65C74ECEA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4679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53A86-7E4F-4EBF-B20A-54AB10651842}" type="datetimeFigureOut">
              <a:rPr lang="en-US" smtClean="0"/>
              <a:t>10/17/2016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5EF18-E29D-4DA6-B16C-A65C74ECEA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4931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53A86-7E4F-4EBF-B20A-54AB10651842}" type="datetimeFigureOut">
              <a:rPr lang="en-US" smtClean="0"/>
              <a:t>10/17/2016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5EF18-E29D-4DA6-B16C-A65C74ECEA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5383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53A86-7E4F-4EBF-B20A-54AB10651842}" type="datetimeFigureOut">
              <a:rPr lang="en-US" smtClean="0"/>
              <a:t>10/17/2016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5EF18-E29D-4DA6-B16C-A65C74ECEA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9836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53A86-7E4F-4EBF-B20A-54AB10651842}" type="datetimeFigureOut">
              <a:rPr lang="en-US" smtClean="0"/>
              <a:t>10/17/2016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5EF18-E29D-4DA6-B16C-A65C74ECEA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4352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53A86-7E4F-4EBF-B20A-54AB10651842}" type="datetimeFigureOut">
              <a:rPr lang="en-US" smtClean="0"/>
              <a:t>10/17/2016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5EF18-E29D-4DA6-B16C-A65C74ECEA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031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53A86-7E4F-4EBF-B20A-54AB10651842}" type="datetimeFigureOut">
              <a:rPr lang="en-US" smtClean="0"/>
              <a:t>10/17/2016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5EF18-E29D-4DA6-B16C-A65C74ECEA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4771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153A86-7E4F-4EBF-B20A-54AB10651842}" type="datetimeFigureOut">
              <a:rPr lang="en-US" smtClean="0"/>
              <a:t>10/17/2016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05EF18-E29D-4DA6-B16C-A65C74ECEA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9618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7" Type="http://schemas.openxmlformats.org/officeDocument/2006/relationships/image" Target="../media/image36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0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gif"/><Relationship Id="rId2" Type="http://schemas.openxmlformats.org/officeDocument/2006/relationships/image" Target="../media/image46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8.gi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0.png"/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gi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0.png"/><Relationship Id="rId2" Type="http://schemas.openxmlformats.org/officeDocument/2006/relationships/image" Target="../media/image52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82785" y="887471"/>
            <a:ext cx="9426429" cy="2387600"/>
          </a:xfrm>
        </p:spPr>
        <p:txBody>
          <a:bodyPr/>
          <a:lstStyle/>
          <a:p>
            <a:r>
              <a:rPr lang="en-US" altLang="zh-CN" dirty="0" smtClean="0"/>
              <a:t>Deep Reinforcement Learning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3999" y="4063433"/>
            <a:ext cx="9144000" cy="1655762"/>
          </a:xfrm>
        </p:spPr>
        <p:txBody>
          <a:bodyPr/>
          <a:lstStyle/>
          <a:p>
            <a:r>
              <a:rPr lang="en-US" dirty="0" smtClean="0"/>
              <a:t>Yue Wang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6078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6304" y="1027313"/>
            <a:ext cx="8647619" cy="5019048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5131892" y="-8525"/>
            <a:ext cx="383617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 smtClean="0"/>
              <a:t>POMDP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69831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/>
        </p:nvSpPr>
        <p:spPr>
          <a:xfrm>
            <a:off x="5131892" y="-8525"/>
            <a:ext cx="383617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 smtClean="0"/>
              <a:t>POMDP</a:t>
            </a:r>
            <a:endParaRPr lang="en-US" sz="4800" dirty="0"/>
          </a:p>
        </p:txBody>
      </p:sp>
      <p:graphicFrame>
        <p:nvGraphicFramePr>
          <p:cNvPr id="14" name="表格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5170201"/>
              </p:ext>
            </p:extLst>
          </p:nvPr>
        </p:nvGraphicFramePr>
        <p:xfrm>
          <a:off x="1364339" y="1317038"/>
          <a:ext cx="9303660" cy="343988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325915">
                  <a:extLst>
                    <a:ext uri="{9D8B030D-6E8A-4147-A177-3AD203B41FA5}">
                      <a16:colId xmlns:a16="http://schemas.microsoft.com/office/drawing/2014/main" val="3140860547"/>
                    </a:ext>
                  </a:extLst>
                </a:gridCol>
                <a:gridCol w="1179571">
                  <a:extLst>
                    <a:ext uri="{9D8B030D-6E8A-4147-A177-3AD203B41FA5}">
                      <a16:colId xmlns:a16="http://schemas.microsoft.com/office/drawing/2014/main" val="2830032035"/>
                    </a:ext>
                  </a:extLst>
                </a:gridCol>
                <a:gridCol w="2870665">
                  <a:extLst>
                    <a:ext uri="{9D8B030D-6E8A-4147-A177-3AD203B41FA5}">
                      <a16:colId xmlns:a16="http://schemas.microsoft.com/office/drawing/2014/main" val="2965219150"/>
                    </a:ext>
                  </a:extLst>
                </a:gridCol>
                <a:gridCol w="2927509">
                  <a:extLst>
                    <a:ext uri="{9D8B030D-6E8A-4147-A177-3AD203B41FA5}">
                      <a16:colId xmlns:a16="http://schemas.microsoft.com/office/drawing/2014/main" val="3069251485"/>
                    </a:ext>
                  </a:extLst>
                </a:gridCol>
              </a:tblGrid>
              <a:tr h="896588">
                <a:tc rowSpan="2" gridSpan="2"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Markov</a:t>
                      </a:r>
                    </a:p>
                    <a:p>
                      <a:pPr algn="ctr"/>
                      <a:r>
                        <a:rPr lang="en-US" altLang="zh-CN" dirty="0" smtClean="0"/>
                        <a:t>Models</a:t>
                      </a:r>
                      <a:endParaRPr lang="zh-CN" altLang="en-US" dirty="0"/>
                    </a:p>
                  </a:txBody>
                  <a:tcPr anchor="ctr"/>
                </a:tc>
                <a:tc rowSpan="2"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Do we have control over</a:t>
                      </a:r>
                      <a:r>
                        <a:rPr lang="en-US" altLang="zh-CN" baseline="0" dirty="0" smtClean="0"/>
                        <a:t> the state transitions?</a:t>
                      </a:r>
                      <a:endParaRPr lang="zh-CN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1565496"/>
                  </a:ext>
                </a:extLst>
              </a:tr>
              <a:tr h="733837">
                <a:tc gridSpan="2"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No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Yes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8854920"/>
                  </a:ext>
                </a:extLst>
              </a:tr>
              <a:tr h="733837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Are</a:t>
                      </a:r>
                      <a:r>
                        <a:rPr lang="en-US" altLang="zh-CN" baseline="0" dirty="0" smtClean="0"/>
                        <a:t> the states completely observable?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Yes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Markov Chain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MDP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67771057"/>
                  </a:ext>
                </a:extLst>
              </a:tr>
              <a:tr h="1075625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No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HMM</a:t>
                      </a:r>
                    </a:p>
                    <a:p>
                      <a:pPr algn="ctr"/>
                      <a:r>
                        <a:rPr lang="en-US" altLang="zh-CN" dirty="0" smtClean="0"/>
                        <a:t>Hidden Markov Model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POMDP</a:t>
                      </a:r>
                    </a:p>
                    <a:p>
                      <a:pPr algn="ctr"/>
                      <a:r>
                        <a:rPr lang="en-US" altLang="zh-CN" dirty="0" smtClean="0"/>
                        <a:t>Partially</a:t>
                      </a:r>
                      <a:r>
                        <a:rPr lang="en-US" altLang="zh-CN" baseline="0" dirty="0" smtClean="0"/>
                        <a:t> Observable Markov Decision Process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166355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89267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2500" y="54303"/>
            <a:ext cx="9059101" cy="6803697"/>
          </a:xfrm>
          <a:prstGeom prst="rect">
            <a:avLst/>
          </a:prstGeom>
        </p:spPr>
      </p:pic>
      <p:sp>
        <p:nvSpPr>
          <p:cNvPr id="2" name="圆角矩形 1"/>
          <p:cNvSpPr/>
          <p:nvPr/>
        </p:nvSpPr>
        <p:spPr>
          <a:xfrm>
            <a:off x="4688114" y="1944914"/>
            <a:ext cx="5370285" cy="209005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0532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 smtClean="0"/>
              <a:t>Algorithms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379095"/>
            <a:ext cx="10515600" cy="4797868"/>
          </a:xfrm>
        </p:spPr>
        <p:txBody>
          <a:bodyPr>
            <a:normAutofit fontScale="92500" lnSpcReduction="2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altLang="zh-CN" sz="3200" dirty="0" smtClean="0"/>
              <a:t>Value function based</a:t>
            </a:r>
          </a:p>
          <a:p>
            <a:pPr lvl="1"/>
            <a:r>
              <a:rPr lang="en-US" altLang="zh-CN" sz="2800" dirty="0" smtClean="0"/>
              <a:t>DP</a:t>
            </a:r>
          </a:p>
          <a:p>
            <a:pPr lvl="2"/>
            <a:r>
              <a:rPr lang="en-US" altLang="zh-CN" sz="2400" dirty="0" smtClean="0"/>
              <a:t>Policy iteration</a:t>
            </a:r>
          </a:p>
          <a:p>
            <a:pPr lvl="2"/>
            <a:r>
              <a:rPr lang="en-US" altLang="zh-CN" sz="2400" dirty="0" smtClean="0"/>
              <a:t>Value iteration</a:t>
            </a:r>
          </a:p>
          <a:p>
            <a:pPr lvl="1"/>
            <a:r>
              <a:rPr lang="en-US" altLang="zh-CN" sz="2800" dirty="0" smtClean="0"/>
              <a:t>MC</a:t>
            </a:r>
          </a:p>
          <a:p>
            <a:pPr lvl="2"/>
            <a:r>
              <a:rPr lang="en-US" altLang="zh-CN" sz="2400" dirty="0" smtClean="0"/>
              <a:t>On policy</a:t>
            </a:r>
          </a:p>
          <a:p>
            <a:pPr lvl="2"/>
            <a:r>
              <a:rPr lang="en-US" altLang="zh-CN" sz="2400" dirty="0" smtClean="0"/>
              <a:t>Off policy</a:t>
            </a:r>
          </a:p>
          <a:p>
            <a:pPr lvl="1"/>
            <a:r>
              <a:rPr lang="en-US" altLang="zh-CN" sz="2800" dirty="0" smtClean="0"/>
              <a:t>TD</a:t>
            </a:r>
          </a:p>
          <a:p>
            <a:pPr lvl="2"/>
            <a:r>
              <a:rPr lang="en-US" altLang="zh-CN" sz="2400" dirty="0" err="1" smtClean="0"/>
              <a:t>Sarsa</a:t>
            </a:r>
            <a:endParaRPr lang="en-US" altLang="zh-CN" sz="2400" dirty="0" smtClean="0"/>
          </a:p>
          <a:p>
            <a:pPr lvl="2"/>
            <a:r>
              <a:rPr lang="en-US" altLang="zh-CN" sz="2400" dirty="0" smtClean="0"/>
              <a:t>Q-learning</a:t>
            </a:r>
          </a:p>
          <a:p>
            <a:pPr lvl="1"/>
            <a:endParaRPr lang="en-US" altLang="zh-CN" sz="2800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CN" sz="3200" dirty="0" smtClean="0"/>
              <a:t>Policy Gradient</a:t>
            </a:r>
          </a:p>
          <a:p>
            <a:pPr lvl="1"/>
            <a:r>
              <a:rPr lang="en-US" altLang="zh-CN" sz="2800" dirty="0" smtClean="0"/>
              <a:t>Reinforce</a:t>
            </a:r>
          </a:p>
          <a:p>
            <a:pPr lvl="1"/>
            <a:r>
              <a:rPr lang="en-US" altLang="zh-CN" sz="2800" dirty="0" smtClean="0"/>
              <a:t>Actor-Critic</a:t>
            </a:r>
          </a:p>
          <a:p>
            <a:pPr lvl="1"/>
            <a:endParaRPr lang="en-US" altLang="zh-CN" sz="2800" dirty="0" smtClean="0"/>
          </a:p>
        </p:txBody>
      </p:sp>
    </p:spTree>
    <p:extLst>
      <p:ext uri="{BB962C8B-B14F-4D97-AF65-F5344CB8AC3E}">
        <p14:creationId xmlns:p14="http://schemas.microsoft.com/office/powerpoint/2010/main" val="2315782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 smtClean="0"/>
              <a:t>Algorithms	DP</a:t>
            </a:r>
            <a:br>
              <a:rPr lang="en-US" altLang="zh-CN" dirty="0" smtClean="0"/>
            </a:br>
            <a:r>
              <a:rPr lang="en-US" altLang="zh-CN" dirty="0" smtClean="0"/>
              <a:t>(Dynamic Programming)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CN" dirty="0" smtClean="0"/>
                  <a:t>Model based</a:t>
                </a:r>
              </a:p>
              <a:p>
                <a:endParaRPr lang="en-US" altLang="zh-CN" dirty="0" smtClean="0"/>
              </a:p>
              <a:p>
                <a:r>
                  <a:rPr lang="en-US" altLang="zh-CN" dirty="0" smtClean="0"/>
                  <a:t>Two method :</a:t>
                </a:r>
              </a:p>
              <a:p>
                <a:pPr lvl="1"/>
                <a:r>
                  <a:rPr lang="en-US" altLang="zh-CN" dirty="0"/>
                  <a:t>Policy iteration</a:t>
                </a:r>
              </a:p>
              <a:p>
                <a:pPr lvl="2"/>
                <a:r>
                  <a:rPr lang="en-US" altLang="zh-CN" dirty="0"/>
                  <a:t>Evaluate the policy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𝛾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+2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+…|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altLang="zh-CN" dirty="0"/>
              </a:p>
              <a:p>
                <a:pPr lvl="2"/>
                <a:r>
                  <a:rPr lang="en-US" altLang="zh-CN" dirty="0"/>
                  <a:t>Improve the policy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𝑔𝑟𝑒𝑒𝑑𝑦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r>
                  <a:rPr lang="en-US" altLang="zh-CN" dirty="0"/>
                  <a:t>Value iteration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←</m:t>
                    </m:r>
                    <m:func>
                      <m:func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d>
                              <m:dPr>
                                <m:begChr m:val="{"/>
                                <m:endChr m:val="}"/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</m:d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  </m:t>
                            </m:r>
                          </m:lim>
                        </m:limLow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 </m:t>
                        </m:r>
                      </m:fName>
                      <m:e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d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𝛾</m:t>
                            </m:r>
                            <m:nary>
                              <m:naryPr>
                                <m:chr m:val="∑"/>
                                <m:supHide m:val="on"/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sSup>
                                  <m:sSup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p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sub>
                              <m:sup/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p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e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</m:d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  <m:d>
                                  <m:d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p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</m:nary>
                          </m:e>
                        </m:d>
                      </m:e>
                    </m:func>
                  </m:oMath>
                </a14:m>
                <a:endParaRPr lang="en-US" altLang="zh-CN" dirty="0" smtClean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 b="-22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01701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/>
              <a:t>Policy </a:t>
            </a:r>
            <a:r>
              <a:rPr lang="en-US" altLang="zh-CN" dirty="0" smtClean="0"/>
              <a:t>iteration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3883" y="3000857"/>
            <a:ext cx="3990476" cy="385714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/>
          <a:srcRect b="44371"/>
          <a:stretch/>
        </p:blipFill>
        <p:spPr>
          <a:xfrm>
            <a:off x="7689741" y="1410182"/>
            <a:ext cx="4230608" cy="176974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795" y="1588630"/>
            <a:ext cx="5161905" cy="176190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8597213" y="5380589"/>
                <a:ext cx="2756587" cy="5120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′(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)=</m:t>
                          </m:r>
                          <m:limLow>
                            <m:limLow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argmax</m:t>
                              </m:r>
                            </m:e>
                            <m:lim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lim>
                          </m:limLow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7213" y="5380589"/>
                <a:ext cx="2756587" cy="512000"/>
              </a:xfrm>
              <a:prstGeom prst="rect">
                <a:avLst/>
              </a:prstGeom>
              <a:blipFill>
                <a:blip r:embed="rId5"/>
                <a:stretch>
                  <a:fillRect t="-175000" r="-32892" b="-2595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框 2"/>
          <p:cNvSpPr txBox="1"/>
          <p:nvPr/>
        </p:nvSpPr>
        <p:spPr>
          <a:xfrm>
            <a:off x="6133691" y="2220269"/>
            <a:ext cx="1282700" cy="341632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dirty="0" smtClean="0"/>
              <a:t>Evaluate</a:t>
            </a:r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/>
          </a:p>
          <a:p>
            <a:r>
              <a:rPr lang="en-US" altLang="zh-CN" dirty="0" smtClean="0"/>
              <a:t>Improve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6375400" y="3278574"/>
                <a:ext cx="5968237" cy="10016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2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𝛾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+…</m:t>
                          </m:r>
                        </m:e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US" altLang="zh-CN" dirty="0" smtClean="0"/>
              </a:p>
              <a:p>
                <a:pPr lvl="2"/>
                <a:r>
                  <a:rPr lang="en-US" altLang="zh-CN" dirty="0" smtClean="0"/>
                  <a:t>            =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𝛾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)|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altLang="zh-CN" dirty="0" smtClean="0"/>
              </a:p>
              <a:p>
                <a:pPr lvl="2"/>
                <a:r>
                  <a:rPr lang="en-US" altLang="zh-CN" dirty="0" smtClean="0"/>
                  <a:t>            =</a:t>
                </a:r>
                <a14:m>
                  <m:oMath xmlns:m="http://schemas.openxmlformats.org/officeDocument/2006/math"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  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/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  <m:nary>
                          <m:naryPr>
                            <m:chr m:val="∑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p>
                              <m:sSup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  <m:sup/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p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d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𝛾</m:t>
                            </m:r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sub>
                            </m:s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)]</m:t>
                            </m:r>
                          </m:e>
                        </m:nary>
                      </m:e>
                    </m:nary>
                  </m:oMath>
                </a14:m>
                <a:r>
                  <a:rPr lang="en-US" altLang="zh-CN" dirty="0" smtClean="0"/>
                  <a:t> </a:t>
                </a:r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5400" y="3278574"/>
                <a:ext cx="5968237" cy="1001684"/>
              </a:xfrm>
              <a:prstGeom prst="rect">
                <a:avLst/>
              </a:prstGeom>
              <a:blipFill>
                <a:blip r:embed="rId6"/>
                <a:stretch>
                  <a:fillRect b="-6524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492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" grpId="0" animBg="1"/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An example</a:t>
            </a:r>
            <a:endParaRPr lang="zh-CN" altLang="en-US" dirty="0"/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80307931"/>
              </p:ext>
            </p:extLst>
          </p:nvPr>
        </p:nvGraphicFramePr>
        <p:xfrm>
          <a:off x="508416" y="1396789"/>
          <a:ext cx="2534588" cy="23807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33647">
                  <a:extLst>
                    <a:ext uri="{9D8B030D-6E8A-4147-A177-3AD203B41FA5}">
                      <a16:colId xmlns:a16="http://schemas.microsoft.com/office/drawing/2014/main" val="2931117827"/>
                    </a:ext>
                  </a:extLst>
                </a:gridCol>
                <a:gridCol w="633647">
                  <a:extLst>
                    <a:ext uri="{9D8B030D-6E8A-4147-A177-3AD203B41FA5}">
                      <a16:colId xmlns:a16="http://schemas.microsoft.com/office/drawing/2014/main" val="2447642889"/>
                    </a:ext>
                  </a:extLst>
                </a:gridCol>
                <a:gridCol w="633647">
                  <a:extLst>
                    <a:ext uri="{9D8B030D-6E8A-4147-A177-3AD203B41FA5}">
                      <a16:colId xmlns:a16="http://schemas.microsoft.com/office/drawing/2014/main" val="875950228"/>
                    </a:ext>
                  </a:extLst>
                </a:gridCol>
                <a:gridCol w="633647">
                  <a:extLst>
                    <a:ext uri="{9D8B030D-6E8A-4147-A177-3AD203B41FA5}">
                      <a16:colId xmlns:a16="http://schemas.microsoft.com/office/drawing/2014/main" val="3198301620"/>
                    </a:ext>
                  </a:extLst>
                </a:gridCol>
              </a:tblGrid>
              <a:tr h="595183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4222594"/>
                  </a:ext>
                </a:extLst>
              </a:tr>
              <a:tr h="595183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2705000"/>
                  </a:ext>
                </a:extLst>
              </a:tr>
              <a:tr h="595183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8525590"/>
                  </a:ext>
                </a:extLst>
              </a:tr>
              <a:tr h="595183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7856946"/>
                  </a:ext>
                </a:extLst>
              </a:tr>
            </a:tbl>
          </a:graphicData>
        </a:graphic>
      </p:graphicFrame>
      <p:graphicFrame>
        <p:nvGraphicFramePr>
          <p:cNvPr id="5" name="内容占位符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63136348"/>
              </p:ext>
            </p:extLst>
          </p:nvPr>
        </p:nvGraphicFramePr>
        <p:xfrm>
          <a:off x="3591393" y="1396789"/>
          <a:ext cx="2534588" cy="23807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33647">
                  <a:extLst>
                    <a:ext uri="{9D8B030D-6E8A-4147-A177-3AD203B41FA5}">
                      <a16:colId xmlns:a16="http://schemas.microsoft.com/office/drawing/2014/main" val="2931117827"/>
                    </a:ext>
                  </a:extLst>
                </a:gridCol>
                <a:gridCol w="633647">
                  <a:extLst>
                    <a:ext uri="{9D8B030D-6E8A-4147-A177-3AD203B41FA5}">
                      <a16:colId xmlns:a16="http://schemas.microsoft.com/office/drawing/2014/main" val="2447642889"/>
                    </a:ext>
                  </a:extLst>
                </a:gridCol>
                <a:gridCol w="633647">
                  <a:extLst>
                    <a:ext uri="{9D8B030D-6E8A-4147-A177-3AD203B41FA5}">
                      <a16:colId xmlns:a16="http://schemas.microsoft.com/office/drawing/2014/main" val="875950228"/>
                    </a:ext>
                  </a:extLst>
                </a:gridCol>
                <a:gridCol w="633647">
                  <a:extLst>
                    <a:ext uri="{9D8B030D-6E8A-4147-A177-3AD203B41FA5}">
                      <a16:colId xmlns:a16="http://schemas.microsoft.com/office/drawing/2014/main" val="3198301620"/>
                    </a:ext>
                  </a:extLst>
                </a:gridCol>
              </a:tblGrid>
              <a:tr h="595183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-1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-1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-1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4222594"/>
                  </a:ext>
                </a:extLst>
              </a:tr>
              <a:tr h="595183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-1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-1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-1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-1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2705000"/>
                  </a:ext>
                </a:extLst>
              </a:tr>
              <a:tr h="595183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-1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-1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-1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-1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8525590"/>
                  </a:ext>
                </a:extLst>
              </a:tr>
              <a:tr h="595183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-1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-1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-1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7856946"/>
                  </a:ext>
                </a:extLst>
              </a:tr>
            </a:tbl>
          </a:graphicData>
        </a:graphic>
      </p:graphicFrame>
      <p:graphicFrame>
        <p:nvGraphicFramePr>
          <p:cNvPr id="6" name="内容占位符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93925638"/>
              </p:ext>
            </p:extLst>
          </p:nvPr>
        </p:nvGraphicFramePr>
        <p:xfrm>
          <a:off x="6674370" y="1396789"/>
          <a:ext cx="2534588" cy="23807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33647">
                  <a:extLst>
                    <a:ext uri="{9D8B030D-6E8A-4147-A177-3AD203B41FA5}">
                      <a16:colId xmlns:a16="http://schemas.microsoft.com/office/drawing/2014/main" val="2931117827"/>
                    </a:ext>
                  </a:extLst>
                </a:gridCol>
                <a:gridCol w="633647">
                  <a:extLst>
                    <a:ext uri="{9D8B030D-6E8A-4147-A177-3AD203B41FA5}">
                      <a16:colId xmlns:a16="http://schemas.microsoft.com/office/drawing/2014/main" val="2447642889"/>
                    </a:ext>
                  </a:extLst>
                </a:gridCol>
                <a:gridCol w="633647">
                  <a:extLst>
                    <a:ext uri="{9D8B030D-6E8A-4147-A177-3AD203B41FA5}">
                      <a16:colId xmlns:a16="http://schemas.microsoft.com/office/drawing/2014/main" val="875950228"/>
                    </a:ext>
                  </a:extLst>
                </a:gridCol>
                <a:gridCol w="633647">
                  <a:extLst>
                    <a:ext uri="{9D8B030D-6E8A-4147-A177-3AD203B41FA5}">
                      <a16:colId xmlns:a16="http://schemas.microsoft.com/office/drawing/2014/main" val="3198301620"/>
                    </a:ext>
                  </a:extLst>
                </a:gridCol>
              </a:tblGrid>
              <a:tr h="595183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-1.7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-2.0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-2.0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4222594"/>
                  </a:ext>
                </a:extLst>
              </a:tr>
              <a:tr h="595183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-1.7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-2.0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-2.0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/>
                        <a:t>-</a:t>
                      </a:r>
                      <a:r>
                        <a:rPr kumimoji="0" lang="en-US" altLang="zh-CN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2.0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2705000"/>
                  </a:ext>
                </a:extLst>
              </a:tr>
              <a:tr h="59518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-2.0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等线" panose="02010600030101010101" pitchFamily="2" charset="-122"/>
                          <a:cs typeface="+mn-cs"/>
                        </a:rPr>
                        <a:t>-2.0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等线" panose="02010600030101010101" pitchFamily="2" charset="-122"/>
                          <a:cs typeface="+mn-cs"/>
                        </a:rPr>
                        <a:t>-2.0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-1.7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8525590"/>
                  </a:ext>
                </a:extLst>
              </a:tr>
              <a:tr h="59518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等线" panose="02010600030101010101" pitchFamily="2" charset="-122"/>
                          <a:cs typeface="+mn-cs"/>
                        </a:rPr>
                        <a:t>-2.0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等线" panose="02010600030101010101" pitchFamily="2" charset="-122"/>
                          <a:cs typeface="+mn-cs"/>
                        </a:rPr>
                        <a:t>-2.0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-1.7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7856946"/>
                  </a:ext>
                </a:extLst>
              </a:tr>
            </a:tbl>
          </a:graphicData>
        </a:graphic>
      </p:graphicFrame>
      <p:graphicFrame>
        <p:nvGraphicFramePr>
          <p:cNvPr id="10" name="内容占位符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18203378"/>
              </p:ext>
            </p:extLst>
          </p:nvPr>
        </p:nvGraphicFramePr>
        <p:xfrm>
          <a:off x="508416" y="4127500"/>
          <a:ext cx="2534588" cy="23807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33647">
                  <a:extLst>
                    <a:ext uri="{9D8B030D-6E8A-4147-A177-3AD203B41FA5}">
                      <a16:colId xmlns:a16="http://schemas.microsoft.com/office/drawing/2014/main" val="2931117827"/>
                    </a:ext>
                  </a:extLst>
                </a:gridCol>
                <a:gridCol w="633647">
                  <a:extLst>
                    <a:ext uri="{9D8B030D-6E8A-4147-A177-3AD203B41FA5}">
                      <a16:colId xmlns:a16="http://schemas.microsoft.com/office/drawing/2014/main" val="2447642889"/>
                    </a:ext>
                  </a:extLst>
                </a:gridCol>
                <a:gridCol w="633647">
                  <a:extLst>
                    <a:ext uri="{9D8B030D-6E8A-4147-A177-3AD203B41FA5}">
                      <a16:colId xmlns:a16="http://schemas.microsoft.com/office/drawing/2014/main" val="875950228"/>
                    </a:ext>
                  </a:extLst>
                </a:gridCol>
                <a:gridCol w="633647">
                  <a:extLst>
                    <a:ext uri="{9D8B030D-6E8A-4147-A177-3AD203B41FA5}">
                      <a16:colId xmlns:a16="http://schemas.microsoft.com/office/drawing/2014/main" val="3198301620"/>
                    </a:ext>
                  </a:extLst>
                </a:gridCol>
              </a:tblGrid>
              <a:tr h="595183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-2.4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-2.9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-3.0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4222594"/>
                  </a:ext>
                </a:extLst>
              </a:tr>
              <a:tr h="595183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-2.4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-2.9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-3.0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-2.9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2705000"/>
                  </a:ext>
                </a:extLst>
              </a:tr>
              <a:tr h="595183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-2.9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-3.0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-2.9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-2.4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8525590"/>
                  </a:ext>
                </a:extLst>
              </a:tr>
              <a:tr h="595183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-3.0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-2.9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-2.4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7856946"/>
                  </a:ext>
                </a:extLst>
              </a:tr>
            </a:tbl>
          </a:graphicData>
        </a:graphic>
      </p:graphicFrame>
      <p:graphicFrame>
        <p:nvGraphicFramePr>
          <p:cNvPr id="11" name="内容占位符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12863609"/>
              </p:ext>
            </p:extLst>
          </p:nvPr>
        </p:nvGraphicFramePr>
        <p:xfrm>
          <a:off x="6674370" y="4127500"/>
          <a:ext cx="2534588" cy="23807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33647">
                  <a:extLst>
                    <a:ext uri="{9D8B030D-6E8A-4147-A177-3AD203B41FA5}">
                      <a16:colId xmlns:a16="http://schemas.microsoft.com/office/drawing/2014/main" val="2931117827"/>
                    </a:ext>
                  </a:extLst>
                </a:gridCol>
                <a:gridCol w="633647">
                  <a:extLst>
                    <a:ext uri="{9D8B030D-6E8A-4147-A177-3AD203B41FA5}">
                      <a16:colId xmlns:a16="http://schemas.microsoft.com/office/drawing/2014/main" val="2447642889"/>
                    </a:ext>
                  </a:extLst>
                </a:gridCol>
                <a:gridCol w="633647">
                  <a:extLst>
                    <a:ext uri="{9D8B030D-6E8A-4147-A177-3AD203B41FA5}">
                      <a16:colId xmlns:a16="http://schemas.microsoft.com/office/drawing/2014/main" val="875950228"/>
                    </a:ext>
                  </a:extLst>
                </a:gridCol>
                <a:gridCol w="633647">
                  <a:extLst>
                    <a:ext uri="{9D8B030D-6E8A-4147-A177-3AD203B41FA5}">
                      <a16:colId xmlns:a16="http://schemas.microsoft.com/office/drawing/2014/main" val="3198301620"/>
                    </a:ext>
                  </a:extLst>
                </a:gridCol>
              </a:tblGrid>
              <a:tr h="595183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-6.1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-8.4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-9.0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4222594"/>
                  </a:ext>
                </a:extLst>
              </a:tr>
              <a:tr h="595183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-6.1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-7.7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-8.4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-8.4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2705000"/>
                  </a:ext>
                </a:extLst>
              </a:tr>
              <a:tr h="595183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-8.4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-8.4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-7.7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-6.1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8525590"/>
                  </a:ext>
                </a:extLst>
              </a:tr>
              <a:tr h="595183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-9.0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-8.4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-6.1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7856946"/>
                  </a:ext>
                </a:extLst>
              </a:tr>
            </a:tbl>
          </a:graphicData>
        </a:graphic>
      </p:graphicFrame>
      <p:sp>
        <p:nvSpPr>
          <p:cNvPr id="13" name="文本框 12"/>
          <p:cNvSpPr txBox="1"/>
          <p:nvPr/>
        </p:nvSpPr>
        <p:spPr>
          <a:xfrm>
            <a:off x="9638676" y="5317866"/>
            <a:ext cx="24222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One step convergence !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4407441" y="4666641"/>
                <a:ext cx="902491" cy="11079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7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zh-CN" altLang="en-US" sz="7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7441" y="4666641"/>
                <a:ext cx="902491" cy="110799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21653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An example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1909" y="-133350"/>
            <a:ext cx="5244192" cy="6750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381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>
            <a:spLocks/>
          </p:cNvSpPr>
          <p:nvPr/>
        </p:nvSpPr>
        <p:spPr>
          <a:xfrm>
            <a:off x="977900" y="2889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b="1" dirty="0" smtClean="0"/>
              <a:t>Value iteration</a:t>
            </a:r>
            <a:endParaRPr lang="zh-CN" altLang="en-US" b="1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0605" y="1490952"/>
            <a:ext cx="8276190" cy="46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687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An example</a:t>
            </a:r>
            <a:endParaRPr lang="zh-CN" altLang="en-US" dirty="0"/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87913120"/>
              </p:ext>
            </p:extLst>
          </p:nvPr>
        </p:nvGraphicFramePr>
        <p:xfrm>
          <a:off x="508416" y="1396789"/>
          <a:ext cx="2534588" cy="23807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33647">
                  <a:extLst>
                    <a:ext uri="{9D8B030D-6E8A-4147-A177-3AD203B41FA5}">
                      <a16:colId xmlns:a16="http://schemas.microsoft.com/office/drawing/2014/main" val="2931117827"/>
                    </a:ext>
                  </a:extLst>
                </a:gridCol>
                <a:gridCol w="633647">
                  <a:extLst>
                    <a:ext uri="{9D8B030D-6E8A-4147-A177-3AD203B41FA5}">
                      <a16:colId xmlns:a16="http://schemas.microsoft.com/office/drawing/2014/main" val="2447642889"/>
                    </a:ext>
                  </a:extLst>
                </a:gridCol>
                <a:gridCol w="633647">
                  <a:extLst>
                    <a:ext uri="{9D8B030D-6E8A-4147-A177-3AD203B41FA5}">
                      <a16:colId xmlns:a16="http://schemas.microsoft.com/office/drawing/2014/main" val="875950228"/>
                    </a:ext>
                  </a:extLst>
                </a:gridCol>
                <a:gridCol w="633647">
                  <a:extLst>
                    <a:ext uri="{9D8B030D-6E8A-4147-A177-3AD203B41FA5}">
                      <a16:colId xmlns:a16="http://schemas.microsoft.com/office/drawing/2014/main" val="3198301620"/>
                    </a:ext>
                  </a:extLst>
                </a:gridCol>
              </a:tblGrid>
              <a:tr h="595183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4222594"/>
                  </a:ext>
                </a:extLst>
              </a:tr>
              <a:tr h="595183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2705000"/>
                  </a:ext>
                </a:extLst>
              </a:tr>
              <a:tr h="595183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8525590"/>
                  </a:ext>
                </a:extLst>
              </a:tr>
              <a:tr h="595183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bg1"/>
                          </a:solidFill>
                        </a:rPr>
                        <a:t>100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7856946"/>
                  </a:ext>
                </a:extLst>
              </a:tr>
            </a:tbl>
          </a:graphicData>
        </a:graphic>
      </p:graphicFrame>
      <p:graphicFrame>
        <p:nvGraphicFramePr>
          <p:cNvPr id="5" name="内容占位符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64599395"/>
              </p:ext>
            </p:extLst>
          </p:nvPr>
        </p:nvGraphicFramePr>
        <p:xfrm>
          <a:off x="3591393" y="1396789"/>
          <a:ext cx="2534588" cy="23807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33647">
                  <a:extLst>
                    <a:ext uri="{9D8B030D-6E8A-4147-A177-3AD203B41FA5}">
                      <a16:colId xmlns:a16="http://schemas.microsoft.com/office/drawing/2014/main" val="2931117827"/>
                    </a:ext>
                  </a:extLst>
                </a:gridCol>
                <a:gridCol w="633647">
                  <a:extLst>
                    <a:ext uri="{9D8B030D-6E8A-4147-A177-3AD203B41FA5}">
                      <a16:colId xmlns:a16="http://schemas.microsoft.com/office/drawing/2014/main" val="2447642889"/>
                    </a:ext>
                  </a:extLst>
                </a:gridCol>
                <a:gridCol w="633647">
                  <a:extLst>
                    <a:ext uri="{9D8B030D-6E8A-4147-A177-3AD203B41FA5}">
                      <a16:colId xmlns:a16="http://schemas.microsoft.com/office/drawing/2014/main" val="875950228"/>
                    </a:ext>
                  </a:extLst>
                </a:gridCol>
                <a:gridCol w="633647">
                  <a:extLst>
                    <a:ext uri="{9D8B030D-6E8A-4147-A177-3AD203B41FA5}">
                      <a16:colId xmlns:a16="http://schemas.microsoft.com/office/drawing/2014/main" val="3198301620"/>
                    </a:ext>
                  </a:extLst>
                </a:gridCol>
              </a:tblGrid>
              <a:tr h="595183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-1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-1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-1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4222594"/>
                  </a:ext>
                </a:extLst>
              </a:tr>
              <a:tr h="595183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-1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-1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-1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-1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2705000"/>
                  </a:ext>
                </a:extLst>
              </a:tr>
              <a:tr h="595183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-1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-1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-1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99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8525590"/>
                  </a:ext>
                </a:extLst>
              </a:tr>
              <a:tr h="595183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-1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-1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99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bg1"/>
                          </a:solidFill>
                        </a:rPr>
                        <a:t>100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7856946"/>
                  </a:ext>
                </a:extLst>
              </a:tr>
            </a:tbl>
          </a:graphicData>
        </a:graphic>
      </p:graphicFrame>
      <p:graphicFrame>
        <p:nvGraphicFramePr>
          <p:cNvPr id="6" name="内容占位符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57400924"/>
              </p:ext>
            </p:extLst>
          </p:nvPr>
        </p:nvGraphicFramePr>
        <p:xfrm>
          <a:off x="6674370" y="1396789"/>
          <a:ext cx="2534588" cy="23807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33647">
                  <a:extLst>
                    <a:ext uri="{9D8B030D-6E8A-4147-A177-3AD203B41FA5}">
                      <a16:colId xmlns:a16="http://schemas.microsoft.com/office/drawing/2014/main" val="2931117827"/>
                    </a:ext>
                  </a:extLst>
                </a:gridCol>
                <a:gridCol w="633647">
                  <a:extLst>
                    <a:ext uri="{9D8B030D-6E8A-4147-A177-3AD203B41FA5}">
                      <a16:colId xmlns:a16="http://schemas.microsoft.com/office/drawing/2014/main" val="2447642889"/>
                    </a:ext>
                  </a:extLst>
                </a:gridCol>
                <a:gridCol w="633647">
                  <a:extLst>
                    <a:ext uri="{9D8B030D-6E8A-4147-A177-3AD203B41FA5}">
                      <a16:colId xmlns:a16="http://schemas.microsoft.com/office/drawing/2014/main" val="875950228"/>
                    </a:ext>
                  </a:extLst>
                </a:gridCol>
                <a:gridCol w="633647">
                  <a:extLst>
                    <a:ext uri="{9D8B030D-6E8A-4147-A177-3AD203B41FA5}">
                      <a16:colId xmlns:a16="http://schemas.microsoft.com/office/drawing/2014/main" val="3198301620"/>
                    </a:ext>
                  </a:extLst>
                </a:gridCol>
              </a:tblGrid>
              <a:tr h="595183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-1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-2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-2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4222594"/>
                  </a:ext>
                </a:extLst>
              </a:tr>
              <a:tr h="595183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-1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-2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-2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98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2705000"/>
                  </a:ext>
                </a:extLst>
              </a:tr>
              <a:tr h="595183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-2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-2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98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99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8525590"/>
                  </a:ext>
                </a:extLst>
              </a:tr>
              <a:tr h="595183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-2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98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99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bg1"/>
                          </a:solidFill>
                        </a:rPr>
                        <a:t>100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7856946"/>
                  </a:ext>
                </a:extLst>
              </a:tr>
            </a:tbl>
          </a:graphicData>
        </a:graphic>
      </p:graphicFrame>
      <p:graphicFrame>
        <p:nvGraphicFramePr>
          <p:cNvPr id="10" name="内容占位符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17874149"/>
              </p:ext>
            </p:extLst>
          </p:nvPr>
        </p:nvGraphicFramePr>
        <p:xfrm>
          <a:off x="508416" y="4127500"/>
          <a:ext cx="2534588" cy="23807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33647">
                  <a:extLst>
                    <a:ext uri="{9D8B030D-6E8A-4147-A177-3AD203B41FA5}">
                      <a16:colId xmlns:a16="http://schemas.microsoft.com/office/drawing/2014/main" val="2931117827"/>
                    </a:ext>
                  </a:extLst>
                </a:gridCol>
                <a:gridCol w="633647">
                  <a:extLst>
                    <a:ext uri="{9D8B030D-6E8A-4147-A177-3AD203B41FA5}">
                      <a16:colId xmlns:a16="http://schemas.microsoft.com/office/drawing/2014/main" val="2447642889"/>
                    </a:ext>
                  </a:extLst>
                </a:gridCol>
                <a:gridCol w="633647">
                  <a:extLst>
                    <a:ext uri="{9D8B030D-6E8A-4147-A177-3AD203B41FA5}">
                      <a16:colId xmlns:a16="http://schemas.microsoft.com/office/drawing/2014/main" val="875950228"/>
                    </a:ext>
                  </a:extLst>
                </a:gridCol>
                <a:gridCol w="633647">
                  <a:extLst>
                    <a:ext uri="{9D8B030D-6E8A-4147-A177-3AD203B41FA5}">
                      <a16:colId xmlns:a16="http://schemas.microsoft.com/office/drawing/2014/main" val="3198301620"/>
                    </a:ext>
                  </a:extLst>
                </a:gridCol>
              </a:tblGrid>
              <a:tr h="595183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-1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-2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97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4222594"/>
                  </a:ext>
                </a:extLst>
              </a:tr>
              <a:tr h="595183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-1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-2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97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98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2705000"/>
                  </a:ext>
                </a:extLst>
              </a:tr>
              <a:tr h="595183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-2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97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98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99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8525590"/>
                  </a:ext>
                </a:extLst>
              </a:tr>
              <a:tr h="595183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97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98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99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bg1"/>
                          </a:solidFill>
                        </a:rPr>
                        <a:t>100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7856946"/>
                  </a:ext>
                </a:extLst>
              </a:tr>
            </a:tbl>
          </a:graphicData>
        </a:graphic>
      </p:graphicFrame>
      <p:graphicFrame>
        <p:nvGraphicFramePr>
          <p:cNvPr id="11" name="内容占位符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62182348"/>
              </p:ext>
            </p:extLst>
          </p:nvPr>
        </p:nvGraphicFramePr>
        <p:xfrm>
          <a:off x="3591393" y="4127500"/>
          <a:ext cx="2534588" cy="23807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33647">
                  <a:extLst>
                    <a:ext uri="{9D8B030D-6E8A-4147-A177-3AD203B41FA5}">
                      <a16:colId xmlns:a16="http://schemas.microsoft.com/office/drawing/2014/main" val="2931117827"/>
                    </a:ext>
                  </a:extLst>
                </a:gridCol>
                <a:gridCol w="633647">
                  <a:extLst>
                    <a:ext uri="{9D8B030D-6E8A-4147-A177-3AD203B41FA5}">
                      <a16:colId xmlns:a16="http://schemas.microsoft.com/office/drawing/2014/main" val="2447642889"/>
                    </a:ext>
                  </a:extLst>
                </a:gridCol>
                <a:gridCol w="633647">
                  <a:extLst>
                    <a:ext uri="{9D8B030D-6E8A-4147-A177-3AD203B41FA5}">
                      <a16:colId xmlns:a16="http://schemas.microsoft.com/office/drawing/2014/main" val="875950228"/>
                    </a:ext>
                  </a:extLst>
                </a:gridCol>
                <a:gridCol w="633647">
                  <a:extLst>
                    <a:ext uri="{9D8B030D-6E8A-4147-A177-3AD203B41FA5}">
                      <a16:colId xmlns:a16="http://schemas.microsoft.com/office/drawing/2014/main" val="3198301620"/>
                    </a:ext>
                  </a:extLst>
                </a:gridCol>
              </a:tblGrid>
              <a:tr h="595183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-1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96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97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4222594"/>
                  </a:ext>
                </a:extLst>
              </a:tr>
              <a:tr h="595183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-1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96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97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98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2705000"/>
                  </a:ext>
                </a:extLst>
              </a:tr>
              <a:tr h="595183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96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97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98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99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8525590"/>
                  </a:ext>
                </a:extLst>
              </a:tr>
              <a:tr h="595183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97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98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99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bg1"/>
                          </a:solidFill>
                        </a:rPr>
                        <a:t>100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7856946"/>
                  </a:ext>
                </a:extLst>
              </a:tr>
            </a:tbl>
          </a:graphicData>
        </a:graphic>
      </p:graphicFrame>
      <p:graphicFrame>
        <p:nvGraphicFramePr>
          <p:cNvPr id="12" name="内容占位符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83100872"/>
              </p:ext>
            </p:extLst>
          </p:nvPr>
        </p:nvGraphicFramePr>
        <p:xfrm>
          <a:off x="6674370" y="4127500"/>
          <a:ext cx="2534588" cy="23807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33647">
                  <a:extLst>
                    <a:ext uri="{9D8B030D-6E8A-4147-A177-3AD203B41FA5}">
                      <a16:colId xmlns:a16="http://schemas.microsoft.com/office/drawing/2014/main" val="2931117827"/>
                    </a:ext>
                  </a:extLst>
                </a:gridCol>
                <a:gridCol w="633647">
                  <a:extLst>
                    <a:ext uri="{9D8B030D-6E8A-4147-A177-3AD203B41FA5}">
                      <a16:colId xmlns:a16="http://schemas.microsoft.com/office/drawing/2014/main" val="2447642889"/>
                    </a:ext>
                  </a:extLst>
                </a:gridCol>
                <a:gridCol w="633647">
                  <a:extLst>
                    <a:ext uri="{9D8B030D-6E8A-4147-A177-3AD203B41FA5}">
                      <a16:colId xmlns:a16="http://schemas.microsoft.com/office/drawing/2014/main" val="875950228"/>
                    </a:ext>
                  </a:extLst>
                </a:gridCol>
                <a:gridCol w="633647">
                  <a:extLst>
                    <a:ext uri="{9D8B030D-6E8A-4147-A177-3AD203B41FA5}">
                      <a16:colId xmlns:a16="http://schemas.microsoft.com/office/drawing/2014/main" val="3198301620"/>
                    </a:ext>
                  </a:extLst>
                </a:gridCol>
              </a:tblGrid>
              <a:tr h="595183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95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96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97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4222594"/>
                  </a:ext>
                </a:extLst>
              </a:tr>
              <a:tr h="595183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95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96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97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98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2705000"/>
                  </a:ext>
                </a:extLst>
              </a:tr>
              <a:tr h="595183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96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97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98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99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8525590"/>
                  </a:ext>
                </a:extLst>
              </a:tr>
              <a:tr h="595183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97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98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99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bg1"/>
                          </a:solidFill>
                        </a:rPr>
                        <a:t>100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7856946"/>
                  </a:ext>
                </a:extLst>
              </a:tr>
            </a:tbl>
          </a:graphicData>
        </a:graphic>
      </p:graphicFrame>
      <p:sp>
        <p:nvSpPr>
          <p:cNvPr id="13" name="文本框 12"/>
          <p:cNvSpPr txBox="1"/>
          <p:nvPr/>
        </p:nvSpPr>
        <p:spPr>
          <a:xfrm>
            <a:off x="9638676" y="5317866"/>
            <a:ext cx="1528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Convergence !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45949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is reinforcement learning</a:t>
            </a:r>
          </a:p>
          <a:p>
            <a:endParaRPr lang="en-US" dirty="0" smtClean="0"/>
          </a:p>
          <a:p>
            <a:r>
              <a:rPr lang="en-US" dirty="0" smtClean="0"/>
              <a:t>How to solve reinforcement learning</a:t>
            </a:r>
          </a:p>
          <a:p>
            <a:endParaRPr lang="en-US" dirty="0" smtClean="0"/>
          </a:p>
          <a:p>
            <a:r>
              <a:rPr lang="en-US" altLang="zh-CN" dirty="0" smtClean="0"/>
              <a:t>Deep reinforcement learning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4872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005943" y="-8525"/>
            <a:ext cx="6908799" cy="1325563"/>
          </a:xfrm>
        </p:spPr>
        <p:txBody>
          <a:bodyPr>
            <a:normAutofit/>
          </a:bodyPr>
          <a:lstStyle/>
          <a:p>
            <a:r>
              <a:rPr lang="en-US" sz="4800" b="1" dirty="0" smtClean="0"/>
              <a:t>Optimal value function</a:t>
            </a:r>
            <a:endParaRPr lang="en-US" sz="48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/>
              <p:cNvSpPr/>
              <p:nvPr/>
            </p:nvSpPr>
            <p:spPr>
              <a:xfrm>
                <a:off x="1220059" y="1129359"/>
                <a:ext cx="3032112" cy="7661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ctrlPr>
                            <a:rPr lang="zh-CN" alt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8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zh-CN" altLang="en-US" sz="280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b>
                          </m:sSub>
                          <m:r>
                            <a:rPr lang="zh-CN" altLang="en-US" sz="280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sz="280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zh-CN" altLang="en-US" sz="2800">
                              <a:latin typeface="Cambria Math" panose="02040503050406030204" pitchFamily="18" charset="0"/>
                            </a:rPr>
                            <m:t>)=</m:t>
                          </m:r>
                          <m:limLow>
                            <m:limLowPr>
                              <m:ctrlPr>
                                <a:rPr lang="zh-CN" altLang="en-US" sz="28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zh-CN" altLang="en-US" sz="280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zh-CN" altLang="en-US" sz="28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lim>
                          </m:limLow>
                          <m:sSub>
                            <m:sSubPr>
                              <m:ctrlPr>
                                <a:rPr lang="zh-CN" alt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8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zh-CN" altLang="en-US" sz="28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r>
                            <a:rPr lang="zh-CN" altLang="en-US" sz="280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sz="28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0059" y="1129359"/>
                <a:ext cx="3032112" cy="76610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6614229" y="1184405"/>
                <a:ext cx="3715504" cy="65601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800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zh-CN" altLang="en-US" sz="2800">
                              <a:latin typeface="Cambria Math" panose="02040503050406030204" pitchFamily="18" charset="0"/>
                            </a:rPr>
                            <m:t>∗</m:t>
                          </m:r>
                        </m:sub>
                      </m:sSub>
                      <m:r>
                        <a:rPr lang="zh-CN" altLang="en-US" sz="280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sz="2800" i="1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zh-CN" altLang="en-US" sz="280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zh-CN" altLang="en-US" sz="2800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zh-CN" altLang="en-US" sz="2800">
                          <a:latin typeface="Cambria Math" panose="02040503050406030204" pitchFamily="18" charset="0"/>
                        </a:rPr>
                        <m:t>)=</m:t>
                      </m:r>
                      <m:limLow>
                        <m:limLowPr>
                          <m:ctrlPr>
                            <a:rPr lang="zh-CN" altLang="en-US" sz="2800"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zh-CN" altLang="en-US" sz="2800">
                              <a:latin typeface="Cambria Math" panose="02040503050406030204" pitchFamily="18" charset="0"/>
                            </a:rPr>
                            <m:t>max</m:t>
                          </m:r>
                        </m:e>
                        <m:lim>
                          <m:r>
                            <a:rPr lang="zh-CN" altLang="en-US" sz="2800" i="1">
                              <a:latin typeface="Cambria Math" panose="02040503050406030204" pitchFamily="18" charset="0"/>
                            </a:rPr>
                            <m:t>𝜋</m:t>
                          </m:r>
                        </m:lim>
                      </m:limLow>
                      <m:sSub>
                        <m:sSubPr>
                          <m:ctrlPr>
                            <a:rPr lang="zh-CN" alt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800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zh-CN" altLang="en-US" sz="2800" i="1"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r>
                        <a:rPr lang="zh-CN" altLang="en-US" sz="280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sz="2800" i="1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zh-CN" altLang="en-US" sz="280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zh-CN" altLang="en-US" sz="2800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zh-CN" sz="28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4229" y="1184405"/>
                <a:ext cx="3715504" cy="65601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766733" y="2900408"/>
                <a:ext cx="10052111" cy="8731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]"/>
                          <m:ctrlPr>
                            <a:rPr lang="zh-CN" alt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zh-CN" altLang="en-US" sz="200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b>
                          </m:sSub>
                          <m:r>
                            <a:rPr lang="zh-CN" altLang="en-US" sz="200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zh-CN" altLang="en-US" sz="200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zh-CN" altLang="en-US" sz="2000">
                              <a:latin typeface="Cambria Math" panose="02040503050406030204" pitchFamily="18" charset="0"/>
                            </a:rPr>
                            <m:t>)=</m:t>
                          </m:r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zh-CN" altLang="en-US" sz="2000">
                              <a:latin typeface="Cambria Math" panose="02040503050406030204" pitchFamily="18" charset="0"/>
                            </a:rPr>
                            <m:t>[</m:t>
                          </m:r>
                          <m:sSub>
                            <m:sSubPr>
                              <m:ctrlP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zh-CN" altLang="en-US" sz="200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zh-CN" altLang="en-US" sz="200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𝛾</m:t>
                          </m:r>
                          <m:limLow>
                            <m:limLowPr>
                              <m:ctrlP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zh-CN" altLang="en-US" sz="200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zh-CN" altLang="en-US" sz="200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lim>
                          </m:limLow>
                          <m:sSub>
                            <m:sSubPr>
                              <m:ctrlP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zh-CN" altLang="en-US" sz="200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b>
                          </m:sSub>
                          <m:r>
                            <a:rPr lang="zh-CN" altLang="en-US" sz="200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zh-CN" altLang="en-US" sz="200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zh-CN" altLang="en-US" sz="200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zh-CN" altLang="en-US" sz="2000">
                              <a:latin typeface="Cambria Math" panose="02040503050406030204" pitchFamily="18" charset="0"/>
                            </a:rPr>
                            <m:t>′)|</m:t>
                          </m:r>
                          <m:sSub>
                            <m:sSubPr>
                              <m:ctrlP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zh-CN" altLang="en-US" sz="200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zh-CN" altLang="en-US" sz="200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zh-CN" altLang="en-US" sz="200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m:rPr>
                          <m:nor/>
                        </m:rPr>
                        <a:rPr lang="zh-CN" altLang="en-US" sz="20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grow m:val="on"/>
                          <m:supHide m:val="on"/>
                          <m:ctrlPr>
                            <a:rPr lang="zh-CN" alt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zh-CN" altLang="en-US" sz="200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zh-CN" altLang="en-US" sz="200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  <m:sup/>
                        <m:e>
                          <m:d>
                            <m:dPr>
                              <m:begChr m:val=""/>
                              <m:endChr m:val="]"/>
                              <m:ctrlP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zh-CN" altLang="en-US" sz="200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zh-CN" alt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sz="20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zh-CN" altLang="en-US" sz="200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zh-CN" altLang="en-US" sz="200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zh-CN" altLang="en-US" sz="200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zh-CN" altLang="en-US" sz="200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zh-CN" altLang="en-US" sz="2000">
                                  <a:latin typeface="Cambria Math" panose="02040503050406030204" pitchFamily="18" charset="0"/>
                                </a:rPr>
                                <m:t>)[</m:t>
                              </m:r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zh-CN" altLang="en-US" sz="200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limLow>
                                <m:limLowPr>
                                  <m:ctrlPr>
                                    <a:rPr lang="zh-CN" alt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zh-CN" altLang="en-US" sz="2000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zh-CN" altLang="en-US" sz="20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lim>
                              </m:limLow>
                              <m:sSub>
                                <m:sSubPr>
                                  <m:ctrlPr>
                                    <a:rPr lang="zh-CN" alt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000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zh-CN" altLang="en-US" sz="200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b>
                              </m:sSub>
                              <m:r>
                                <a:rPr lang="zh-CN" altLang="en-US" sz="200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zh-CN" alt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sz="20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zh-CN" altLang="en-US" sz="200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zh-CN" altLang="en-US" sz="200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zh-CN" altLang="en-US" sz="2000">
                                  <a:latin typeface="Cambria Math" panose="02040503050406030204" pitchFamily="18" charset="0"/>
                                </a:rPr>
                                <m:t>′)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733" y="2900408"/>
                <a:ext cx="10052111" cy="87318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766733" y="2073374"/>
                <a:ext cx="9416359" cy="8731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zh-CN" altLang="en-US" sz="2000">
                              <a:latin typeface="Cambria Math" panose="02040503050406030204" pitchFamily="18" charset="0"/>
                            </a:rPr>
                            <m:t>∗</m:t>
                          </m:r>
                        </m:sub>
                      </m:sSub>
                      <m:r>
                        <a:rPr lang="zh-CN" altLang="en-US" sz="200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sz="2000" i="1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zh-CN" altLang="en-US" sz="200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zh-CN" sz="2000" i="1" smtClean="0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zh-CN" altLang="en-US" sz="2000"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zh-CN" altLang="en-US" sz="2000">
                              <a:latin typeface="Cambria Math" panose="02040503050406030204" pitchFamily="18" charset="0"/>
                            </a:rPr>
                            <m:t>max</m:t>
                          </m:r>
                        </m:e>
                        <m:lim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𝑎</m:t>
                          </m:r>
                        </m:lim>
                      </m:limLow>
                      <m:r>
                        <a:rPr lang="zh-CN" altLang="en-US" sz="2000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zh-CN" altLang="en-US" sz="200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zh-CN" altLang="en-US" sz="200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𝛾</m:t>
                          </m:r>
                          <m:sSub>
                            <m:sSubPr>
                              <m:ctrlP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zh-CN" altLang="en-US" sz="200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b>
                          </m:sSub>
                          <m:d>
                            <m:dPr>
                              <m:ctrlP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00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zh-CN" altLang="en-US" sz="20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zh-CN" altLang="en-US" sz="200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d>
                        </m:e>
                        <m:e>
                          <m:sSub>
                            <m:sSubPr>
                              <m:ctrlP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zh-CN" altLang="en-US" sz="200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zh-CN" altLang="en-US" sz="200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zh-CN" altLang="en-US" sz="200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zh-CN" altLang="en-US" sz="2000"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zh-CN" altLang="en-US" sz="2000">
                              <a:latin typeface="Cambria Math" panose="02040503050406030204" pitchFamily="18" charset="0"/>
                            </a:rPr>
                            <m:t>max</m:t>
                          </m:r>
                        </m:e>
                        <m:lim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𝑎</m:t>
                          </m:r>
                        </m:lim>
                      </m:limLow>
                      <m:nary>
                        <m:naryPr>
                          <m:chr m:val="∑"/>
                          <m:limLoc m:val="undOvr"/>
                          <m:grow m:val="on"/>
                          <m:supHide m:val="on"/>
                          <m:ctrlPr>
                            <a:rPr lang="zh-CN" alt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zh-CN" altLang="en-US" sz="200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zh-CN" altLang="en-US" sz="200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  <m:sup/>
                        <m:e>
                          <m:d>
                            <m:dPr>
                              <m:begChr m:val=""/>
                              <m:endChr m:val="]"/>
                              <m:ctrlP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zh-CN" altLang="en-US" sz="200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zh-CN" alt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sz="20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zh-CN" altLang="en-US" sz="200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zh-CN" altLang="en-US" sz="200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zh-CN" altLang="en-US" sz="200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zh-CN" altLang="en-US" sz="200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zh-CN" altLang="en-US" sz="2000">
                                  <a:latin typeface="Cambria Math" panose="02040503050406030204" pitchFamily="18" charset="0"/>
                                </a:rPr>
                                <m:t>)[</m:t>
                              </m:r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zh-CN" altLang="en-US" sz="200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sSub>
                                <m:sSubPr>
                                  <m:ctrlPr>
                                    <a:rPr lang="zh-CN" alt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0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zh-CN" altLang="en-US" sz="200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b>
                              </m:sSub>
                              <m:r>
                                <a:rPr lang="zh-CN" altLang="en-US" sz="200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zh-CN" alt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sz="20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zh-CN" altLang="en-US" sz="200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zh-CN" altLang="en-US" sz="200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733" y="2073374"/>
                <a:ext cx="9416359" cy="87318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/>
              <p:cNvSpPr txBox="1"/>
              <p:nvPr/>
            </p:nvSpPr>
            <p:spPr>
              <a:xfrm>
                <a:off x="609601" y="4213320"/>
                <a:ext cx="11480799" cy="226350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fr-FR" altLang="zh-CN" sz="2400" b="1" dirty="0" smtClean="0"/>
                  <a:t>Contraction mapping theorem:</a:t>
                </a:r>
              </a:p>
              <a:p>
                <a:r>
                  <a:rPr lang="fr-FR" altLang="zh-CN" sz="2400" dirty="0" smtClean="0"/>
                  <a:t>       For any metrix space v that is complete under an operator T(V), where T is a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𝑐𝑜𝑛𝑡𝑟𝑎𝑐𝑡𝑖𝑜𝑛</m:t>
                    </m:r>
                  </m:oMath>
                </a14:m>
                <a:r>
                  <a:rPr lang="fr-FR" altLang="zh-CN" sz="2400" dirty="0" smtClean="0"/>
                  <a:t> (</a:t>
                </a:r>
                <a14:m>
                  <m:oMath xmlns:m="http://schemas.openxmlformats.org/officeDocument/2006/math">
                    <m:r>
                      <a:rPr lang="fr-FR" altLang="zh-CN" sz="2400" i="1" smtClean="0"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fr-FR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altLang="zh-CN" sz="2400" i="1">
                            <a:latin typeface="Cambria Math" panose="02040503050406030204" pitchFamily="18" charset="0"/>
                          </a:rPr>
                          <m:t>𝑇</m:t>
                        </m:r>
                        <m:d>
                          <m:dPr>
                            <m:ctrlPr>
                              <a:rPr lang="fr-FR" altLang="zh-C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altLang="zh-CN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fr-FR" altLang="zh-CN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altLang="zh-CN" sz="2400" i="1">
                            <a:latin typeface="Cambria Math" panose="02040503050406030204" pitchFamily="18" charset="0"/>
                          </a:rPr>
                          <m:t>𝑇</m:t>
                        </m:r>
                        <m:d>
                          <m:dPr>
                            <m:ctrlPr>
                              <a:rPr lang="fr-FR" altLang="zh-C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altLang="zh-CN" sz="2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</m:d>
                    <m:r>
                      <a:rPr lang="fr-FR" altLang="zh-CN" sz="240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fr-FR" altLang="zh-CN" sz="24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altLang="zh-CN" sz="2400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fr-FR" altLang="zh-CN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altLang="zh-CN" sz="24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fr-FR" altLang="zh-CN" sz="24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fr-FR" altLang="zh-CN" sz="24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fr-FR" altLang="zh-CN" sz="2400" i="1"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r>
                  <a:rPr lang="en-US" altLang="zh-CN" sz="2400" dirty="0" smtClean="0"/>
                  <a:t>:</a:t>
                </a:r>
              </a:p>
              <a:p>
                <a:endParaRPr lang="en-US" altLang="zh-CN" sz="2400" dirty="0" smtClean="0"/>
              </a:p>
              <a:p>
                <a:pPr marL="342900" indent="-342900">
                  <a:buFont typeface="Wingdings" panose="05000000000000000000" pitchFamily="2" charset="2"/>
                  <a:buChar char="ü"/>
                </a:pPr>
                <a:r>
                  <a:rPr lang="en-US" altLang="zh-CN" sz="2400" dirty="0" smtClean="0"/>
                  <a:t>T converges to a unique fixed point </a:t>
                </a:r>
              </a:p>
              <a:p>
                <a:pPr marL="342900" indent="-342900">
                  <a:buFont typeface="Wingdings" panose="05000000000000000000" pitchFamily="2" charset="2"/>
                  <a:buChar char="ü"/>
                </a:pPr>
                <a:r>
                  <a:rPr lang="en-US" altLang="zh-CN" sz="2400" dirty="0" smtClean="0"/>
                  <a:t>At a linear convergence rate of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2" name="文本框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1" y="4213320"/>
                <a:ext cx="11480799" cy="2263505"/>
              </a:xfrm>
              <a:prstGeom prst="rect">
                <a:avLst/>
              </a:prstGeom>
              <a:blipFill>
                <a:blip r:embed="rId6"/>
                <a:stretch>
                  <a:fillRect l="-1593" t="-4043" b="-75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26085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 smtClean="0"/>
              <a:t>Algorithms	MC</a:t>
            </a:r>
            <a:br>
              <a:rPr lang="en-US" altLang="zh-CN" dirty="0" smtClean="0"/>
            </a:br>
            <a:r>
              <a:rPr lang="en-US" altLang="zh-CN" dirty="0" smtClean="0"/>
              <a:t>(Monte Carlo)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Model free</a:t>
            </a:r>
          </a:p>
          <a:p>
            <a:r>
              <a:rPr lang="en-US" altLang="zh-CN" dirty="0" smtClean="0"/>
              <a:t>Episodic MDP</a:t>
            </a:r>
          </a:p>
          <a:p>
            <a:endParaRPr lang="en-US" altLang="zh-CN" dirty="0"/>
          </a:p>
          <a:p>
            <a:r>
              <a:rPr lang="en-US" altLang="zh-CN" dirty="0"/>
              <a:t> value = mean </a:t>
            </a:r>
            <a:r>
              <a:rPr lang="en-US" altLang="zh-CN" dirty="0" smtClean="0"/>
              <a:t>return</a:t>
            </a:r>
          </a:p>
          <a:p>
            <a:endParaRPr lang="en-US" altLang="zh-CN" dirty="0"/>
          </a:p>
          <a:p>
            <a:r>
              <a:rPr lang="en-US" altLang="zh-CN" dirty="0" smtClean="0"/>
              <a:t>On policy and off policy !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63404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 smtClean="0"/>
              <a:t>Initial MC algorithms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/>
          <a:srcRect l="4876"/>
          <a:stretch/>
        </p:blipFill>
        <p:spPr>
          <a:xfrm>
            <a:off x="268573" y="4278873"/>
            <a:ext cx="6685817" cy="761905"/>
          </a:xfrm>
          <a:prstGeom prst="rect">
            <a:avLst/>
          </a:prstGeom>
        </p:spPr>
      </p:pic>
      <p:grpSp>
        <p:nvGrpSpPr>
          <p:cNvPr id="9" name="组合 8"/>
          <p:cNvGrpSpPr/>
          <p:nvPr/>
        </p:nvGrpSpPr>
        <p:grpSpPr>
          <a:xfrm>
            <a:off x="222672" y="1315689"/>
            <a:ext cx="7241187" cy="1457647"/>
            <a:chOff x="5000245" y="4710989"/>
            <a:chExt cx="7241187" cy="145764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矩形 5"/>
                <p:cNvSpPr/>
                <p:nvPr/>
              </p:nvSpPr>
              <p:spPr>
                <a:xfrm>
                  <a:off x="5031638" y="5262748"/>
                  <a:ext cx="5999976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zh-CN" sz="2400" b="0" dirty="0" smtClean="0"/>
                    <a:t>Value function :	 </a:t>
                  </a:r>
                  <a14:m>
                    <m:oMath xmlns:m="http://schemas.openxmlformats.org/officeDocument/2006/math">
                      <m: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"/>
                          <m:ctrlPr>
                            <a:rPr lang="zh-CN" alt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)=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6" name="矩形 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31638" y="5262748"/>
                  <a:ext cx="5999976" cy="461665"/>
                </a:xfrm>
                <a:prstGeom prst="rect">
                  <a:avLst/>
                </a:prstGeom>
                <a:blipFill>
                  <a:blip r:embed="rId3"/>
                  <a:stretch>
                    <a:fillRect l="-1523" t="-130263" r="-11269" b="-19473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矩形 6"/>
                <p:cNvSpPr/>
                <p:nvPr/>
              </p:nvSpPr>
              <p:spPr>
                <a:xfrm>
                  <a:off x="5031638" y="5706971"/>
                  <a:ext cx="7209794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zh-CN" sz="2400" dirty="0" smtClean="0"/>
                    <a:t>Action value function : </a:t>
                  </a:r>
                  <a14:m>
                    <m:oMath xmlns:m="http://schemas.openxmlformats.org/officeDocument/2006/math">
                      <m:d>
                        <m:dPr>
                          <m:begChr m:val=""/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)=</m:t>
                          </m:r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</m:oMath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7" name="矩形 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31638" y="5706971"/>
                  <a:ext cx="7209794" cy="461665"/>
                </a:xfrm>
                <a:prstGeom prst="rect">
                  <a:avLst/>
                </a:prstGeom>
                <a:blipFill>
                  <a:blip r:embed="rId4"/>
                  <a:stretch>
                    <a:fillRect l="-1268" t="-130263" r="-9214" b="-19473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矩形 7"/>
                <p:cNvSpPr/>
                <p:nvPr/>
              </p:nvSpPr>
              <p:spPr>
                <a:xfrm>
                  <a:off x="5000245" y="4710989"/>
                  <a:ext cx="5376408" cy="60792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zh-CN" sz="2400" dirty="0" smtClean="0"/>
                    <a:t>Return : 		</a:t>
                  </a:r>
                  <a14:m>
                    <m:oMath xmlns:m="http://schemas.openxmlformats.org/officeDocument/2006/math">
                      <m: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sSup>
                            <m:sSupPr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sSub>
                            <m:sSubPr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zh-CN" altLang="en-US" sz="2400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8" name="矩形 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00245" y="4710989"/>
                  <a:ext cx="5376408" cy="607923"/>
                </a:xfrm>
                <a:prstGeom prst="rect">
                  <a:avLst/>
                </a:prstGeom>
                <a:blipFill>
                  <a:blip r:embed="rId5"/>
                  <a:stretch>
                    <a:fillRect l="-1701" b="-1414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0" name="文本框 9"/>
          <p:cNvSpPr txBox="1"/>
          <p:nvPr/>
        </p:nvSpPr>
        <p:spPr>
          <a:xfrm>
            <a:off x="838200" y="5268481"/>
            <a:ext cx="107519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 smtClean="0"/>
              <a:t>Is there any problem ?   Recall the simple game before we start.</a:t>
            </a:r>
            <a:endParaRPr lang="zh-CN" altLang="en-US" sz="3200" dirty="0"/>
          </a:p>
        </p:txBody>
      </p:sp>
      <p:sp>
        <p:nvSpPr>
          <p:cNvPr id="11" name="文本框 10"/>
          <p:cNvSpPr txBox="1"/>
          <p:nvPr/>
        </p:nvSpPr>
        <p:spPr>
          <a:xfrm>
            <a:off x="1641689" y="5936370"/>
            <a:ext cx="91449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 smtClean="0"/>
              <a:t>Trade off between </a:t>
            </a:r>
            <a:r>
              <a:rPr lang="en-US" altLang="zh-CN" sz="4000" b="1" dirty="0" smtClean="0"/>
              <a:t>exploration</a:t>
            </a:r>
            <a:r>
              <a:rPr lang="en-US" altLang="zh-CN" sz="3200" dirty="0" smtClean="0"/>
              <a:t> and </a:t>
            </a:r>
            <a:r>
              <a:rPr lang="en-US" altLang="zh-CN" sz="4000" b="1" dirty="0" smtClean="0"/>
              <a:t>exploitation</a:t>
            </a:r>
            <a:endParaRPr lang="zh-CN" altLang="en-US" sz="32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299966" y="3586971"/>
                <a:ext cx="7086600" cy="7861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CN" sz="2400" b="0" i="1"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altLang="zh-CN" sz="2400" b="0" i="1">
                          <a:latin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CN" sz="2400" b="0" i="1"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altLang="zh-CN" sz="2400" b="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b="0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400" b="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zh-CN" sz="2400" b="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2400" b="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CN" sz="2400" b="0" i="1"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r>
                        <a:rPr lang="en-US" altLang="zh-CN" sz="2400" b="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400" b="0" i="1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zh-CN" sz="2400" b="0" i="1">
                          <a:latin typeface="Cambria Math" panose="02040503050406030204" pitchFamily="18" charset="0"/>
                        </a:rPr>
                        <m:t>))=</m:t>
                      </m:r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sz="2400" b="0" i="1">
                              <a:latin typeface="Cambria Math" panose="02040503050406030204" pitchFamily="18" charset="0"/>
                            </a:rPr>
                            <m:t>−1</m:t>
                          </m:r>
                        </m:num>
                        <m:den>
                          <m:r>
                            <a:rPr lang="en-US" altLang="zh-CN" sz="2400" b="0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en-US" altLang="zh-CN" sz="2400" b="0" i="1"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CN" sz="2400" b="0" i="1"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altLang="zh-CN" sz="2400" b="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b="0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zh-CN" sz="2400" b="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zh-CN" altLang="en-US" sz="2400" i="1" dirty="0"/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966" y="3586971"/>
                <a:ext cx="7086600" cy="7861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/>
              <p:cNvSpPr/>
              <p:nvPr/>
            </p:nvSpPr>
            <p:spPr>
              <a:xfrm>
                <a:off x="268573" y="3100775"/>
                <a:ext cx="466608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sz="2800" dirty="0"/>
                        <m:t>S</m:t>
                      </m:r>
                      <m:r>
                        <m:rPr>
                          <m:nor/>
                        </m:rPr>
                        <a:rPr lang="en-US" altLang="zh-CN" sz="2800" dirty="0"/>
                        <m:t>1 ,</m:t>
                      </m:r>
                      <m:r>
                        <m:rPr>
                          <m:nor/>
                        </m:rPr>
                        <a:rPr lang="en-US" altLang="zh-CN" sz="2800" dirty="0"/>
                        <m:t>A</m:t>
                      </m:r>
                      <m:r>
                        <m:rPr>
                          <m:nor/>
                        </m:rPr>
                        <a:rPr lang="en-US" altLang="zh-CN" sz="2800" dirty="0"/>
                        <m:t>1,</m:t>
                      </m:r>
                      <m:r>
                        <m:rPr>
                          <m:nor/>
                        </m:rPr>
                        <a:rPr lang="en-US" altLang="zh-CN" sz="2800" dirty="0"/>
                        <m:t>R</m:t>
                      </m:r>
                      <m:r>
                        <m:rPr>
                          <m:nor/>
                        </m:rPr>
                        <a:rPr lang="en-US" altLang="zh-CN" sz="2800" dirty="0"/>
                        <m:t>1, </m:t>
                      </m:r>
                      <m:r>
                        <m:rPr>
                          <m:nor/>
                        </m:rPr>
                        <a:rPr lang="en-US" altLang="zh-CN" sz="2800" dirty="0"/>
                        <m:t>S</m:t>
                      </m:r>
                      <m:r>
                        <m:rPr>
                          <m:nor/>
                        </m:rPr>
                        <a:rPr lang="en-US" altLang="zh-CN" sz="2800" dirty="0"/>
                        <m:t>2,</m:t>
                      </m:r>
                      <m:r>
                        <m:rPr>
                          <m:nor/>
                        </m:rPr>
                        <a:rPr lang="en-US" altLang="zh-CN" sz="2800" dirty="0"/>
                        <m:t>A</m:t>
                      </m:r>
                      <m:r>
                        <m:rPr>
                          <m:nor/>
                        </m:rPr>
                        <a:rPr lang="en-US" altLang="zh-CN" sz="2800" dirty="0"/>
                        <m:t>2,</m:t>
                      </m:r>
                      <m:r>
                        <m:rPr>
                          <m:nor/>
                        </m:rPr>
                        <a:rPr lang="en-US" altLang="zh-CN" sz="2800" dirty="0"/>
                        <m:t>R</m:t>
                      </m:r>
                      <m:r>
                        <m:rPr>
                          <m:nor/>
                        </m:rPr>
                        <a:rPr lang="en-US" altLang="zh-CN" sz="2800" dirty="0"/>
                        <m:t>2,</m:t>
                      </m:r>
                      <m:r>
                        <a:rPr lang="en-US" altLang="zh-CN" sz="2800" i="1" dirty="0">
                          <a:latin typeface="Cambria Math" panose="02040503050406030204" pitchFamily="18" charset="0"/>
                        </a:rPr>
                        <m:t>…</m:t>
                      </m:r>
                      <m:r>
                        <m:rPr>
                          <m:nor/>
                        </m:rPr>
                        <a:rPr lang="en-US" altLang="zh-CN" sz="2800" dirty="0"/>
                        <m:t>,</m:t>
                      </m:r>
                      <m:r>
                        <m:rPr>
                          <m:nor/>
                        </m:rPr>
                        <a:rPr lang="en-US" altLang="zh-CN" sz="2800" dirty="0"/>
                        <m:t>SK</m:t>
                      </m:r>
                      <m:r>
                        <m:rPr>
                          <m:nor/>
                        </m:rPr>
                        <a:rPr lang="en-US" altLang="zh-CN" sz="2800" dirty="0"/>
                        <m:t> </m:t>
                      </m:r>
                      <m:r>
                        <a:rPr lang="en-US" altLang="zh-CN" sz="2800" i="1" dirty="0">
                          <a:latin typeface="Cambria Math" panose="02040503050406030204" pitchFamily="18" charset="0"/>
                        </a:rPr>
                        <m:t>~ </m:t>
                      </m:r>
                      <m:r>
                        <m:rPr>
                          <m:sty m:val="p"/>
                        </m:rPr>
                        <a:rPr lang="en-US" altLang="zh-CN" sz="2800" i="1">
                          <a:latin typeface="Cambria Math" panose="02040503050406030204" pitchFamily="18" charset="0"/>
                        </a:rPr>
                        <m:t>π</m:t>
                      </m:r>
                    </m:oMath>
                  </m:oMathPara>
                </a14:m>
                <a:endParaRPr lang="en-US" altLang="zh-CN" sz="2800" dirty="0"/>
              </a:p>
            </p:txBody>
          </p:sp>
        </mc:Choice>
        <mc:Fallback xmlns=""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573" y="3100775"/>
                <a:ext cx="4666086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内容占位符 2"/>
          <p:cNvSpPr txBox="1">
            <a:spLocks/>
          </p:cNvSpPr>
          <p:nvPr/>
        </p:nvSpPr>
        <p:spPr>
          <a:xfrm>
            <a:off x="8075244" y="3362385"/>
            <a:ext cx="4018614" cy="13067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dirty="0" smtClean="0"/>
              <a:t>E for policy evaluation</a:t>
            </a:r>
          </a:p>
          <a:p>
            <a:r>
              <a:rPr lang="en-US" altLang="zh-CN" sz="2400" dirty="0" smtClean="0"/>
              <a:t>I for policy improvement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853370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4" grpId="0"/>
      <p:bldP spid="1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sz="5400" b="1" dirty="0" smtClean="0"/>
              <a:t>On policy </a:t>
            </a:r>
            <a:r>
              <a:rPr lang="en-US" altLang="zh-CN" dirty="0" smtClean="0"/>
              <a:t>and off policy 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60425" y="1709737"/>
            <a:ext cx="6111458" cy="4605181"/>
          </a:xfrm>
          <a:prstGeom prst="rect">
            <a:avLst/>
          </a:prstGeom>
        </p:spPr>
      </p:pic>
      <p:sp>
        <p:nvSpPr>
          <p:cNvPr id="5" name="圆角矩形 4"/>
          <p:cNvSpPr/>
          <p:nvPr/>
        </p:nvSpPr>
        <p:spPr>
          <a:xfrm>
            <a:off x="2349500" y="3619500"/>
            <a:ext cx="4749800" cy="34290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直接箭头连接符 6"/>
          <p:cNvCxnSpPr/>
          <p:nvPr/>
        </p:nvCxnSpPr>
        <p:spPr>
          <a:xfrm>
            <a:off x="7150100" y="3821828"/>
            <a:ext cx="1790700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/>
              <p:cNvSpPr txBox="1"/>
              <p:nvPr/>
            </p:nvSpPr>
            <p:spPr>
              <a:xfrm>
                <a:off x="8991600" y="3637162"/>
                <a:ext cx="25575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𝑔𝑟𝑒𝑒𝑑𝑦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𝑜𝑟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𝑠𝑜𝑓𝑡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1600" y="3637162"/>
                <a:ext cx="2557560" cy="369332"/>
              </a:xfrm>
              <a:prstGeom prst="rect">
                <a:avLst/>
              </a:prstGeom>
              <a:blipFill>
                <a:blip r:embed="rId3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圆角矩形 8"/>
          <p:cNvSpPr/>
          <p:nvPr/>
        </p:nvSpPr>
        <p:spPr>
          <a:xfrm>
            <a:off x="2567908" y="4164728"/>
            <a:ext cx="4749800" cy="762872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/>
          <p:cNvCxnSpPr/>
          <p:nvPr/>
        </p:nvCxnSpPr>
        <p:spPr>
          <a:xfrm>
            <a:off x="7317708" y="4506558"/>
            <a:ext cx="1623092" cy="1208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8940800" y="4187522"/>
            <a:ext cx="31267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[evaluation]</a:t>
            </a:r>
          </a:p>
          <a:p>
            <a:r>
              <a:rPr lang="en-US" altLang="zh-CN" dirty="0" smtClean="0"/>
              <a:t>Compute the value function</a:t>
            </a:r>
            <a:r>
              <a:rPr lang="en-US" altLang="zh-CN" dirty="0"/>
              <a:t> </a:t>
            </a:r>
            <a:r>
              <a:rPr lang="en-US" altLang="zh-CN" dirty="0" smtClean="0"/>
              <a:t>according to the expectation</a:t>
            </a:r>
          </a:p>
        </p:txBody>
      </p:sp>
      <p:sp>
        <p:nvSpPr>
          <p:cNvPr id="19" name="圆角矩形 18"/>
          <p:cNvSpPr/>
          <p:nvPr/>
        </p:nvSpPr>
        <p:spPr>
          <a:xfrm>
            <a:off x="2720308" y="5203375"/>
            <a:ext cx="4749800" cy="109249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0" name="直接箭头连接符 19"/>
          <p:cNvCxnSpPr/>
          <p:nvPr/>
        </p:nvCxnSpPr>
        <p:spPr>
          <a:xfrm>
            <a:off x="7470108" y="5941658"/>
            <a:ext cx="1521492" cy="1131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/>
              <p:cNvSpPr txBox="1"/>
              <p:nvPr/>
            </p:nvSpPr>
            <p:spPr>
              <a:xfrm>
                <a:off x="8991600" y="5381218"/>
                <a:ext cx="3126708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 smtClean="0"/>
                  <a:t>[improvement]</a:t>
                </a:r>
              </a:p>
              <a:p>
                <a:r>
                  <a:rPr lang="en-US" altLang="zh-CN" dirty="0" smtClean="0"/>
                  <a:t>Improve the policy according to the value function and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endParaRPr lang="en-US" altLang="zh-CN" dirty="0" smtClean="0"/>
              </a:p>
            </p:txBody>
          </p:sp>
        </mc:Choice>
        <mc:Fallback xmlns="">
          <p:sp>
            <p:nvSpPr>
              <p:cNvPr id="26" name="文本框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1600" y="5381218"/>
                <a:ext cx="3126708" cy="923330"/>
              </a:xfrm>
              <a:prstGeom prst="rect">
                <a:avLst/>
              </a:prstGeom>
              <a:blipFill>
                <a:blip r:embed="rId4"/>
                <a:stretch>
                  <a:fillRect l="-1559" t="-3974" r="-2924" b="-99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6999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/>
      <p:bldP spid="9" grpId="0" animBg="1"/>
      <p:bldP spid="16" grpId="0"/>
      <p:bldP spid="19" grpId="0" animBg="1"/>
      <p:bldP spid="2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altLang="zh-CN" dirty="0" smtClean="0"/>
              <a:t>On policy and </a:t>
            </a:r>
            <a:r>
              <a:rPr lang="en-US" altLang="zh-CN" sz="5400" b="1" dirty="0" smtClean="0"/>
              <a:t>off policy </a:t>
            </a:r>
            <a:endParaRPr lang="zh-CN" alt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971550" y="3507252"/>
                <a:ext cx="2926442" cy="232563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b>
                              <m:sSubPr>
                                <m:ctrlP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~</m:t>
                                </m:r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sub>
                            </m:sSub>
                            <m:r>
                              <a:rPr lang="zh-CN" altLang="en-US" i="0"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zh-CN" altLang="en-US" i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zh-CN" altLang="en-US" i="0">
                                <a:latin typeface="Cambria Math" panose="02040503050406030204" pitchFamily="18" charset="0"/>
                              </a:rPr>
                              <m:t>)]=</m:t>
                            </m:r>
                            <m:nary>
                              <m:naryPr>
                                <m:chr m:val="∑"/>
                                <m:grow m:val="on"/>
                                <m:subHide m:val="on"/>
                                <m:supHide m:val="on"/>
                                <m:ctrlP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/>
                              <m:sup/>
                              <m:e>
                                <m:d>
                                  <m:dPr>
                                    <m:begChr m:val=""/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</m:d>
                              </m:e>
                            </m:nary>
                          </m:e>
                        </m:mr>
                        <m:mr>
                          <m:e>
                            <m:r>
                              <a:rPr lang="zh-CN" altLang="en-US" i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nary>
                              <m:naryPr>
                                <m:chr m:val="∑"/>
                                <m:grow m:val="on"/>
                                <m:subHide m:val="on"/>
                                <m:supHide m:val="on"/>
                                <m:ctrlP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/>
                              <m:sup/>
                              <m:e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f>
                                  <m:fPr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d>
                                      <m:dPr>
                                        <m:begChr m:val=""/>
                                        <m:ctrlPr>
                                          <a:rPr lang="zh-CN" alt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zh-CN" altLang="en-US" i="1">
                                            <a:latin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  <m:r>
                                          <a:rPr lang="zh-CN" altLang="en-US" i="0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zh-CN" altLang="en-US" i="1">
                                            <a:latin typeface="Cambria Math" panose="02040503050406030204" pitchFamily="18" charset="0"/>
                                          </a:rPr>
                                          <m:t>𝑋</m:t>
                                        </m:r>
                                      </m:e>
                                    </m:d>
                                  </m:num>
                                  <m:den>
                                    <m:d>
                                      <m:dPr>
                                        <m:begChr m:val=""/>
                                        <m:ctrlPr>
                                          <a:rPr lang="zh-CN" alt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zh-CN" altLang="en-US" i="1">
                                            <a:latin typeface="Cambria Math" panose="02040503050406030204" pitchFamily="18" charset="0"/>
                                          </a:rPr>
                                          <m:t>𝑄</m:t>
                                        </m:r>
                                        <m:r>
                                          <a:rPr lang="zh-CN" altLang="en-US" i="0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zh-CN" altLang="en-US" i="1">
                                            <a:latin typeface="Cambria Math" panose="02040503050406030204" pitchFamily="18" charset="0"/>
                                          </a:rPr>
                                          <m:t>𝑋</m:t>
                                        </m:r>
                                      </m:e>
                                    </m:d>
                                  </m:den>
                                </m:f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</m:nary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mr>
                        <m:mr>
                          <m:e>
                            <m:r>
                              <a:rPr lang="zh-CN" altLang="en-US" i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~</m:t>
                                </m:r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sub>
                            </m:sSub>
                            <m:r>
                              <a:rPr lang="zh-CN" altLang="en-US" i="0">
                                <a:latin typeface="Cambria Math" panose="02040503050406030204" pitchFamily="18" charset="0"/>
                              </a:rPr>
                              <m:t>[</m:t>
                            </m:r>
                            <m:f>
                              <m:fPr>
                                <m:ctrlP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d>
                                  <m:dPr>
                                    <m:begChr m:val=""/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</m:d>
                              </m:num>
                              <m:den>
                                <m:d>
                                  <m:dPr>
                                    <m:begChr m:val=""/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</m:d>
                              </m:den>
                            </m:f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]</m:t>
                            </m:r>
                          </m:e>
                        </m:mr>
                      </m:m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550" y="3507252"/>
                <a:ext cx="2926442" cy="232563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3439" y="3727214"/>
            <a:ext cx="5333333" cy="942857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3439" y="4856611"/>
            <a:ext cx="2914286" cy="103809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971550" y="1877228"/>
            <a:ext cx="1044779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/>
              <a:t>Behavior policy  and  Target policy are different </a:t>
            </a:r>
          </a:p>
          <a:p>
            <a:endParaRPr lang="en-US" altLang="zh-CN" sz="2400" dirty="0"/>
          </a:p>
          <a:p>
            <a:r>
              <a:rPr lang="en-US" altLang="zh-CN" sz="2400" dirty="0" smtClean="0"/>
              <a:t>Through importance sampling( </a:t>
            </a:r>
            <a:r>
              <a:rPr lang="en-US" sz="2400" dirty="0" smtClean="0"/>
              <a:t>Measure </a:t>
            </a:r>
            <a:r>
              <a:rPr lang="en-US" sz="2400" dirty="0"/>
              <a:t>Transformation</a:t>
            </a:r>
            <a:r>
              <a:rPr lang="en-US" altLang="zh-CN" sz="2400" dirty="0" smtClean="0"/>
              <a:t> ) to adjust the expectation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808518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CN" sz="4800" b="1" dirty="0" smtClean="0"/>
              <a:t>An example</a:t>
            </a:r>
            <a:endParaRPr lang="zh-CN" altLang="en-US" sz="4800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3933" y="1586470"/>
            <a:ext cx="7529279" cy="5136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644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 smtClean="0"/>
              <a:t>Algorithms	TD</a:t>
            </a:r>
            <a:br>
              <a:rPr lang="en-US" altLang="zh-CN" dirty="0" smtClean="0"/>
            </a:br>
            <a:r>
              <a:rPr lang="en-US" altLang="zh-CN" dirty="0" smtClean="0"/>
              <a:t>(Temporal Difference)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Model </a:t>
            </a:r>
            <a:r>
              <a:rPr lang="en-US" altLang="zh-CN" dirty="0"/>
              <a:t>free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Three important  methods :</a:t>
            </a:r>
          </a:p>
          <a:p>
            <a:pPr lvl="1"/>
            <a:r>
              <a:rPr lang="en-US" altLang="zh-CN" dirty="0" smtClean="0"/>
              <a:t>TD(0)</a:t>
            </a:r>
          </a:p>
          <a:p>
            <a:pPr lvl="1"/>
            <a:r>
              <a:rPr lang="en-US" altLang="zh-CN" dirty="0" err="1" smtClean="0"/>
              <a:t>Sarsa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Q-leaning</a:t>
            </a:r>
            <a:endParaRPr lang="en-US" altLang="zh-CN" dirty="0"/>
          </a:p>
          <a:p>
            <a:pPr lvl="1"/>
            <a:endParaRPr lang="en-US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56919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TD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 smtClean="0"/>
                  <a:t>Recall MC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))=</m:t>
                    </m:r>
                    <m:f>
                      <m:f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 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altLang="zh-CN" dirty="0" smtClean="0"/>
              </a:p>
              <a:p>
                <a:pPr marL="228600" lvl="1">
                  <a:spcBef>
                    <a:spcPts val="1000"/>
                  </a:spcBef>
                </a:pPr>
                <a:r>
                  <a:rPr lang="en-US" altLang="zh-CN" sz="2800" dirty="0" smtClean="0"/>
                  <a:t>SARSA</a:t>
                </a:r>
              </a:p>
              <a:p>
                <a:pPr marL="685800" lvl="2">
                  <a:spcBef>
                    <a:spcPts val="1000"/>
                  </a:spcBef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)]</m:t>
                    </m:r>
                  </m:oMath>
                </a14:m>
                <a:endParaRPr lang="en-US" dirty="0"/>
              </a:p>
              <a:p>
                <a:pPr marL="228600" lvl="1">
                  <a:spcBef>
                    <a:spcPts val="1000"/>
                  </a:spcBef>
                </a:pPr>
                <a:r>
                  <a:rPr lang="en-US" sz="2800" dirty="0" smtClean="0"/>
                  <a:t>Q-learning</a:t>
                </a:r>
              </a:p>
              <a:p>
                <a:pPr marL="685800" lvl="2">
                  <a:spcBef>
                    <a:spcPts val="1000"/>
                  </a:spcBef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𝛾</m:t>
                    </m:r>
                    <m:limLow>
                      <m:limLowPr>
                        <m:ctrlP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altLang="zh-CN" sz="2400" i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max</m:t>
                        </m:r>
                      </m:e>
                      <m:lim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lim>
                    </m:limLow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)]</m:t>
                    </m:r>
                  </m:oMath>
                </a14:m>
                <a:endParaRPr lang="en-US" sz="2400" dirty="0"/>
              </a:p>
              <a:p>
                <a:pPr marL="685800" lvl="2">
                  <a:spcBef>
                    <a:spcPts val="1000"/>
                  </a:spcBef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78576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graphicFrame>
        <p:nvGraphicFramePr>
          <p:cNvPr id="7" name="内容占位符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69173745"/>
              </p:ext>
            </p:extLst>
          </p:nvPr>
        </p:nvGraphicFramePr>
        <p:xfrm>
          <a:off x="5230318" y="4547797"/>
          <a:ext cx="5922364" cy="209284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80591">
                  <a:extLst>
                    <a:ext uri="{9D8B030D-6E8A-4147-A177-3AD203B41FA5}">
                      <a16:colId xmlns:a16="http://schemas.microsoft.com/office/drawing/2014/main" val="2197097307"/>
                    </a:ext>
                  </a:extLst>
                </a:gridCol>
                <a:gridCol w="1480591">
                  <a:extLst>
                    <a:ext uri="{9D8B030D-6E8A-4147-A177-3AD203B41FA5}">
                      <a16:colId xmlns:a16="http://schemas.microsoft.com/office/drawing/2014/main" val="2842878115"/>
                    </a:ext>
                  </a:extLst>
                </a:gridCol>
                <a:gridCol w="1480591">
                  <a:extLst>
                    <a:ext uri="{9D8B030D-6E8A-4147-A177-3AD203B41FA5}">
                      <a16:colId xmlns:a16="http://schemas.microsoft.com/office/drawing/2014/main" val="87270722"/>
                    </a:ext>
                  </a:extLst>
                </a:gridCol>
                <a:gridCol w="1480591">
                  <a:extLst>
                    <a:ext uri="{9D8B030D-6E8A-4147-A177-3AD203B41FA5}">
                      <a16:colId xmlns:a16="http://schemas.microsoft.com/office/drawing/2014/main" val="3901332996"/>
                    </a:ext>
                  </a:extLst>
                </a:gridCol>
              </a:tblGrid>
              <a:tr h="764344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Markov</a:t>
                      </a:r>
                      <a:r>
                        <a:rPr lang="en-US" altLang="zh-CN" baseline="0" dirty="0" smtClean="0"/>
                        <a:t> Property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Bootstrapping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sampling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6106878"/>
                  </a:ext>
                </a:extLst>
              </a:tr>
              <a:tr h="442834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DP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Yes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Yes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No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4816072"/>
                  </a:ext>
                </a:extLst>
              </a:tr>
              <a:tr h="442834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MC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No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No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Yes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8716120"/>
                  </a:ext>
                </a:extLst>
              </a:tr>
              <a:tr h="442834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TD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Yes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Yes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Yes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3635978"/>
                  </a:ext>
                </a:extLst>
              </a:tr>
            </a:tbl>
          </a:graphicData>
        </a:graphic>
      </p:graphicFrame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908" y="154221"/>
            <a:ext cx="4967782" cy="334280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3427" y="154245"/>
            <a:ext cx="4974536" cy="334278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907" y="3707908"/>
            <a:ext cx="4680935" cy="3163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670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17410"/>
          </a:xfrm>
        </p:spPr>
        <p:txBody>
          <a:bodyPr/>
          <a:lstStyle/>
          <a:p>
            <a:pPr algn="ctr"/>
            <a:r>
              <a:rPr lang="en-US" altLang="zh-CN" dirty="0"/>
              <a:t>Policy </a:t>
            </a:r>
            <a:r>
              <a:rPr lang="en-US" altLang="zh-CN" dirty="0" smtClean="0"/>
              <a:t>Gradient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282536"/>
                <a:ext cx="10515600" cy="4894427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𝑝𝑜𝑙𝑖𝑐𝑦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: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b="0" dirty="0" smtClean="0"/>
                  <a:t>		or 	</a:t>
                </a:r>
                <a:r>
                  <a:rPr lang="en-US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dirty="0"/>
                  <a:t>)</a:t>
                </a:r>
              </a:p>
              <a:p>
                <a:endParaRPr lang="en-US" b="0" dirty="0" smtClean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𝐺𝑜𝑎𝑙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</m:sSub>
                          </m:sup>
                        </m:s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  <m:nary>
                          <m:naryPr>
                            <m:chr m:val="∑"/>
                            <m:sup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d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sup>
                            </m:sSubSup>
                          </m:e>
                        </m:nary>
                      </m:e>
                    </m:nary>
                  </m:oMath>
                </a14:m>
                <a:endParaRPr lang="en-US" b="0" dirty="0" smtClean="0"/>
              </a:p>
              <a:p>
                <a:endParaRPr lang="en-US" dirty="0"/>
              </a:p>
              <a:p>
                <a:r>
                  <a:rPr lang="en-US" b="0" dirty="0" smtClean="0"/>
                  <a:t>Policy gradient theorem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J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s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a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𝑙𝑜𝑔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s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a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  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Q</m:t>
                        </m:r>
                      </m:e>
                      <m:sup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r>
                          <a:rPr lang="en-US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p>
                    <m:r>
                      <a:rPr lang="en-US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)]</m:t>
                    </m:r>
                  </m:oMath>
                </a14:m>
                <a:endParaRPr lang="en-US" b="0" dirty="0" smtClean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282536"/>
                <a:ext cx="10515600" cy="4894427"/>
              </a:xfrm>
              <a:blipFill>
                <a:blip r:embed="rId2"/>
                <a:stretch>
                  <a:fillRect l="-1043" t="-19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1041069" y="4388862"/>
                <a:ext cx="10062359" cy="13849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1"/>
                <a:r>
                  <a:rPr lang="en-US" altLang="zh-CN" sz="2800" dirty="0" smtClean="0"/>
                  <a:t>Reinforce algorithm (MC based)</a:t>
                </a:r>
              </a:p>
              <a:p>
                <a:pPr lvl="1"/>
                <a:endParaRPr lang="en-US" altLang="zh-CN" sz="2800" dirty="0" smtClean="0"/>
              </a:p>
              <a:p>
                <a:pPr lvl="1"/>
                <a:r>
                  <a:rPr lang="en-US" altLang="zh-CN" sz="2800" dirty="0" smtClean="0"/>
                  <a:t>Actor-Critic algorithm (actor(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altLang="zh-CN" sz="2800" dirty="0" smtClean="0"/>
                  <a:t>) + critic(w))</a:t>
                </a: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1069" y="4388862"/>
                <a:ext cx="10062359" cy="1384995"/>
              </a:xfrm>
              <a:prstGeom prst="rect">
                <a:avLst/>
              </a:prstGeom>
              <a:blipFill>
                <a:blip r:embed="rId3"/>
                <a:stretch>
                  <a:fillRect t="-4405" b="-1189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84954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2500" y="54303"/>
            <a:ext cx="9059101" cy="6803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304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2500" y="54303"/>
            <a:ext cx="9059101" cy="6803697"/>
          </a:xfrm>
          <a:prstGeom prst="rect">
            <a:avLst/>
          </a:prstGeom>
        </p:spPr>
      </p:pic>
      <p:sp>
        <p:nvSpPr>
          <p:cNvPr id="2" name="圆角矩形 1"/>
          <p:cNvSpPr/>
          <p:nvPr/>
        </p:nvSpPr>
        <p:spPr>
          <a:xfrm>
            <a:off x="4583340" y="4057650"/>
            <a:ext cx="3465286" cy="123462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5016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                                                                                                                </a:t>
            </a:r>
            <a:endParaRPr lang="zh-CN" altLang="en-US" dirty="0"/>
          </a:p>
        </p:txBody>
      </p:sp>
      <p:sp>
        <p:nvSpPr>
          <p:cNvPr id="4" name="标题 1"/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5400" b="1" dirty="0" smtClean="0"/>
              <a:t>Problems</a:t>
            </a:r>
            <a:endParaRPr lang="zh-CN" altLang="en-US" sz="5400" b="1" dirty="0"/>
          </a:p>
        </p:txBody>
      </p:sp>
      <p:sp>
        <p:nvSpPr>
          <p:cNvPr id="6" name="文本框 5"/>
          <p:cNvSpPr txBox="1"/>
          <p:nvPr/>
        </p:nvSpPr>
        <p:spPr>
          <a:xfrm>
            <a:off x="1287588" y="1690688"/>
            <a:ext cx="9735087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/>
              <a:t>Recall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:</a:t>
            </a:r>
          </a:p>
          <a:p>
            <a:endParaRPr lang="en-US" altLang="zh-CN" sz="2800" dirty="0" smtClean="0"/>
          </a:p>
          <a:p>
            <a:pPr marL="342900" indent="-342900">
              <a:buAutoNum type="arabicPeriod"/>
            </a:pPr>
            <a:r>
              <a:rPr lang="en-US" altLang="zh-CN" sz="2800" dirty="0" smtClean="0"/>
              <a:t>Value function and policy</a:t>
            </a:r>
          </a:p>
          <a:p>
            <a:pPr marL="1028700" lvl="1" indent="-571500">
              <a:buFont typeface="Wingdings" panose="05000000000000000000" pitchFamily="2" charset="2"/>
              <a:buChar char="Ø"/>
            </a:pPr>
            <a:r>
              <a:rPr lang="en-US" altLang="zh-CN" sz="2800" dirty="0" smtClean="0"/>
              <a:t>Function approximation   </a:t>
            </a:r>
          </a:p>
          <a:p>
            <a:pPr marL="342900" indent="-342900">
              <a:buFontTx/>
              <a:buAutoNum type="arabicPeriod"/>
            </a:pPr>
            <a:r>
              <a:rPr lang="en-US" altLang="zh-CN" sz="2800" dirty="0" smtClean="0"/>
              <a:t>Policy improve need </a:t>
            </a:r>
            <a:r>
              <a:rPr lang="en-US" altLang="zh-CN" sz="2800" i="1" dirty="0" smtClean="0"/>
              <a:t>max</a:t>
            </a:r>
            <a:r>
              <a:rPr lang="en-US" altLang="zh-CN" sz="2800" dirty="0" smtClean="0"/>
              <a:t> </a:t>
            </a:r>
            <a:r>
              <a:rPr lang="en-US" altLang="zh-CN" sz="2800" dirty="0"/>
              <a:t>operation	vs Continues </a:t>
            </a:r>
            <a:r>
              <a:rPr lang="en-US" altLang="zh-CN" sz="2800" dirty="0" smtClean="0"/>
              <a:t>control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n-US" altLang="zh-CN" sz="2800" dirty="0" smtClean="0"/>
              <a:t>Policy gradient</a:t>
            </a:r>
            <a:endParaRPr lang="en-US" altLang="zh-CN" sz="2800" dirty="0"/>
          </a:p>
          <a:p>
            <a:pPr marL="342900" indent="-342900">
              <a:buAutoNum type="arabicPeriod"/>
            </a:pPr>
            <a:endParaRPr lang="en-US" altLang="zh-CN" sz="2800" dirty="0" smtClean="0"/>
          </a:p>
        </p:txBody>
      </p:sp>
    </p:spTree>
    <p:extLst>
      <p:ext uri="{BB962C8B-B14F-4D97-AF65-F5344CB8AC3E}">
        <p14:creationId xmlns:p14="http://schemas.microsoft.com/office/powerpoint/2010/main" val="701865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 smtClean="0"/>
              <a:t>Function approximation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1584198" y="1690688"/>
                <a:ext cx="9218421" cy="45899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di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         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𝑔𝑜𝑎𝑙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: 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π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≈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US" sz="2400" b="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𝑜𝑏𝑗𝑒𝑐𝑡𝑖𝑣𝑒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𝑓𝑢𝑛𝑐𝑡𝑖𝑜𝑛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: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𝑀𝑆𝑉𝐸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  <m:sup/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4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</m:d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;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400" b="0" dirty="0" smtClean="0"/>
              </a:p>
              <a:p>
                <a:pPr marL="1200150" lvl="2" indent="-285750">
                  <a:buFont typeface="Wingdings" panose="05000000000000000000" pitchFamily="2" charset="2"/>
                  <a:buChar char="ü"/>
                </a:pPr>
                <a:endParaRPr lang="en-US" sz="2400" dirty="0" smtClean="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2400" dirty="0"/>
                  <a:t>Function can be </a:t>
                </a:r>
                <a:r>
                  <a:rPr lang="en-US" altLang="zh-CN" sz="2400" dirty="0"/>
                  <a:t>any form : linear, Gaussian, neural networks and so on</a:t>
                </a:r>
                <a:r>
                  <a:rPr lang="en-US" altLang="zh-CN" sz="2400" dirty="0" smtClean="0"/>
                  <a:t>.</a:t>
                </a:r>
              </a:p>
              <a:p>
                <a:endParaRPr lang="en-US" sz="2400" dirty="0"/>
              </a:p>
              <a:p>
                <a:pPr marL="342900" indent="-342900">
                  <a:buFont typeface="+mj-lt"/>
                  <a:buAutoNum type="arabicPeriod" startAt="2"/>
                </a:pPr>
                <a:r>
                  <a:rPr lang="en-US" sz="2400" dirty="0" smtClean="0"/>
                  <a:t>Convert </a:t>
                </a:r>
                <a:r>
                  <a:rPr lang="en-US" sz="2400" dirty="0"/>
                  <a:t>RL problem to supervise learning problem !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	But we don’t have label </a:t>
                </a:r>
              </a:p>
              <a:p>
                <a:endParaRPr lang="en-US" sz="2400" dirty="0"/>
              </a:p>
              <a:p>
                <a:pPr marL="1200150" lvl="2" indent="-285750">
                  <a:buFont typeface="Wingdings" panose="05000000000000000000" pitchFamily="2" charset="2"/>
                  <a:buChar char="ü"/>
                </a:pPr>
                <a:r>
                  <a:rPr lang="en-US" sz="2400" dirty="0"/>
                  <a:t>Monte Carlo algorithm</a:t>
                </a:r>
              </a:p>
              <a:p>
                <a:pPr marL="1200150" lvl="2" indent="-285750">
                  <a:buFont typeface="Wingdings" panose="05000000000000000000" pitchFamily="2" charset="2"/>
                  <a:buChar char="ü"/>
                </a:pPr>
                <a:r>
                  <a:rPr lang="en-US" sz="2400" dirty="0"/>
                  <a:t>Temporal </a:t>
                </a:r>
                <a:r>
                  <a:rPr lang="en-US" sz="2400" dirty="0" smtClean="0"/>
                  <a:t>Difference</a:t>
                </a:r>
                <a:endParaRPr lang="en-US" sz="24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4198" y="1690688"/>
                <a:ext cx="9218421" cy="4589911"/>
              </a:xfrm>
              <a:prstGeom prst="rect">
                <a:avLst/>
              </a:prstGeom>
              <a:blipFill>
                <a:blip r:embed="rId2"/>
                <a:stretch>
                  <a:fillRect l="-2050" r="-992" b="-30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09653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800" b="1" dirty="0" smtClean="0"/>
              <a:t>An example</a:t>
            </a:r>
            <a:endParaRPr lang="en-US" sz="4800" b="1" dirty="0"/>
          </a:p>
        </p:txBody>
      </p:sp>
      <p:grpSp>
        <p:nvGrpSpPr>
          <p:cNvPr id="4" name="组合 6"/>
          <p:cNvGrpSpPr/>
          <p:nvPr/>
        </p:nvGrpSpPr>
        <p:grpSpPr>
          <a:xfrm>
            <a:off x="2571504" y="2928168"/>
            <a:ext cx="5988622" cy="2146933"/>
            <a:chOff x="2513933" y="1920100"/>
            <a:chExt cx="8381673" cy="3119536"/>
          </a:xfrm>
        </p:grpSpPr>
        <p:pic>
          <p:nvPicPr>
            <p:cNvPr id="5" name="Picture 2" descr="http://latex.codecogs.com/gif.latex?%5Cdpi%7B150%7D%20%5Cfn_cm%20%5CLARGE%20Q%5E*%28s%2Ca%29%20%3D%20%5Cmathbf%7BE%7D_%7Bs%27%7D%20%5Cleft%5Br%20&amp;plus;%20%5Cgamma%20%5Cmax_%7Ba%27%7D%20Q%28s%27%2C%20a%27%29%29%5Cright%5D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13933" y="1920100"/>
              <a:ext cx="5827531" cy="9854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5" descr="http://latex.codecogs.com/gif.latex?%5Cdpi%7B150%7D%20%5Cfn_cm%20%5CLARGE%20Q%27_t%28s%2Ca%20%5Cmid%20%5Ctheta%29%20%5Capprox%20Q%28s%2C%20a%29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13933" y="3282205"/>
              <a:ext cx="3438525" cy="4286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8" descr="http://latex.codecogs.com/gif.latex?%5Cdpi%7B150%7D%20%5Cfn_cm%20%5CLARGE%20L%28%5Ctheta%29%20%3D%20%5Cmathbf%7BE%7D_%7Bs%2C%20a%2C%20r%7D%20%5Cleft%5B%5Cleft%28%5Cmathbf%7BE%7D_%7Bs%27%7D%5Cleft%5Br%20&amp;plus;%20%5Cgamma%20%5Cmax_%7Ba%27%7D%20Q%27_t%28s%27%2C%20a%27%20%5Cmid%20%5Ctheta%20%29%5Cright%5D%20-%20Q_%7Bt&amp;plus;1%7D%28s%2C%20a%20%5Cmid%20%5Ctheta%29%20%5Cright%29%5E2%20%5Cright%5D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13934" y="4052663"/>
              <a:ext cx="8381672" cy="9869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262286" y="2099063"/>
                <a:ext cx="10863618" cy="57554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685800" lvl="2">
                  <a:spcBef>
                    <a:spcPts val="100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𝑙𝑒𝑎𝑟𝑛𝑖𝑛𝑔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 : 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altLang="zh-CN" sz="24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altLang="zh-CN" sz="24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4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  <m:limLow>
                        <m:limLowPr>
                          <m:ctrlPr>
                            <a:rPr lang="en-US" altLang="zh-CN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altLang="zh-CN" sz="24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max</m:t>
                          </m:r>
                        </m:e>
                        <m:lim>
                          <m:r>
                            <a:rPr lang="en-US" altLang="zh-CN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lim>
                      </m:limLow>
                      <m:r>
                        <a:rPr lang="en-US" altLang="zh-CN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altLang="zh-CN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p>
                              <m:r>
                                <a:rPr lang="en-US" altLang="zh-C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zh-CN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altLang="zh-CN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altLang="zh-CN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zh-CN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)]</m:t>
                      </m:r>
                    </m:oMath>
                  </m:oMathPara>
                </a14:m>
                <a:endParaRPr lang="en-US" altLang="zh-CN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286" y="2099063"/>
                <a:ext cx="10863618" cy="57554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59124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17410"/>
          </a:xfrm>
        </p:spPr>
        <p:txBody>
          <a:bodyPr/>
          <a:lstStyle/>
          <a:p>
            <a:pPr algn="ctr"/>
            <a:r>
              <a:rPr lang="en-US" altLang="zh-CN" dirty="0"/>
              <a:t>Policy </a:t>
            </a:r>
            <a:r>
              <a:rPr lang="en-US" altLang="zh-CN" dirty="0" smtClean="0"/>
              <a:t>Gradient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282536"/>
                <a:ext cx="11353800" cy="4894427"/>
              </a:xfrm>
            </p:spPr>
            <p:txBody>
              <a:bodyPr>
                <a:normAutofit fontScale="92500" lnSpcReduction="20000"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𝑝𝑜𝑙𝑖𝑐𝑦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: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lang="en-US" b="0" dirty="0" smtClean="0"/>
              </a:p>
              <a:p>
                <a:endParaRPr lang="en-US" b="0" dirty="0" smtClean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𝐺𝑜𝑎𝑙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</m:sSub>
                          </m:sup>
                        </m:s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  <m:nary>
                          <m:naryPr>
                            <m:chr m:val="∑"/>
                            <m:sup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d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sup>
                            </m:sSubSup>
                          </m:e>
                        </m:nary>
                      </m:e>
                    </m:nary>
                  </m:oMath>
                </a14:m>
                <a:endParaRPr lang="en-US" b="0" dirty="0" smtClean="0"/>
              </a:p>
              <a:p>
                <a:endParaRPr lang="en-US" dirty="0"/>
              </a:p>
              <a:p>
                <a:r>
                  <a:rPr lang="en-US" b="0" dirty="0" smtClean="0"/>
                  <a:t>Policy gradient theorem :</a:t>
                </a:r>
                <a:endParaRPr lang="en-US" altLang="zh-CN" i="1" dirty="0" smtClean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altLang="zh-CN">
                          <a:latin typeface="Cambria Math" panose="02040503050406030204" pitchFamily="18" charset="0"/>
                        </a:rPr>
                        <m:t>J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altLang="zh-CN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∬"/>
                          <m:limLoc m:val="undOvr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</m:sup>
                          </m:s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)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>
                                  <a:latin typeface="Cambria Math" panose="02040503050406030204" pitchFamily="18" charset="0"/>
                                </a:rPr>
                                <m:t>𝛻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𝑙𝑜𝑔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)</m:t>
                          </m:r>
                          <m:sSup>
                            <m:sSupPr>
                              <m:ctrlP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Q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r>
                                <a:rPr lang="en-US" altLang="zh-CN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p>
                          </m:sSup>
                          <m:d>
                            <m:dPr>
                              <m:ctrlP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CN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s</m:t>
                              </m:r>
                              <m:r>
                                <a:rPr lang="en-US" altLang="zh-CN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</m:d>
                          <m:r>
                            <a:rPr lang="en-US" altLang="zh-CN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𝑑𝑠𝑑𝑎</m:t>
                          </m:r>
                        </m:e>
                      </m:nary>
                    </m:oMath>
                  </m:oMathPara>
                </a14:m>
                <a:endParaRPr lang="en-US" dirty="0" smtClean="0"/>
              </a:p>
              <a:p>
                <a:pPr marL="2573338" indent="-2057400" defTabSz="758825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>
                          <a:latin typeface="Cambria Math" panose="02040503050406030204" pitchFamily="18" charset="0"/>
                        </a:rPr>
                        <m:t>E</m:t>
                      </m:r>
                      <m:r>
                        <a:rPr lang="en-US" altLang="zh-CN"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𝑙𝑜𝑔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</m:d>
                      <m:r>
                        <a:rPr lang="en-US" altLang="zh-CN">
                          <a:latin typeface="Cambria Math" panose="02040503050406030204" pitchFamily="18" charset="0"/>
                        </a:rPr>
                        <m:t>  </m:t>
                      </m:r>
                      <m:sSup>
                        <m:sSupPr>
                          <m:ctrlP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altLang="zh-CN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Q</m:t>
                          </m:r>
                        </m:e>
                        <m:sup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r>
                            <a:rPr lang="en-US" altLang="zh-CN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  <m:d>
                        <m:dPr>
                          <m:ctrlP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zh-CN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a:rPr lang="en-US" altLang="zh-CN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altLang="zh-CN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</m:d>
                      <m:r>
                        <a:rPr lang="en-US" altLang="zh-CN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)]</m:t>
                      </m:r>
                    </m:oMath>
                  </m:oMathPara>
                </a14:m>
                <a:endParaRPr lang="en-US" altLang="zh-CN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b="0" dirty="0" smtClean="0"/>
              </a:p>
              <a:p>
                <a:r>
                  <a:rPr lang="en-US" dirty="0" smtClean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282536"/>
                <a:ext cx="11353800" cy="4894427"/>
              </a:xfrm>
              <a:blipFill>
                <a:blip r:embed="rId2"/>
                <a:stretch>
                  <a:fillRect l="-859" b="-18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838200" y="5170259"/>
                <a:ext cx="10062359" cy="13849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1"/>
                <a:r>
                  <a:rPr lang="en-US" altLang="zh-CN" sz="2800" dirty="0" smtClean="0"/>
                  <a:t>Reinforce algorithm (MC based)</a:t>
                </a:r>
              </a:p>
              <a:p>
                <a:pPr lvl="1"/>
                <a:endParaRPr lang="en-US" altLang="zh-CN" sz="2800" dirty="0" smtClean="0"/>
              </a:p>
              <a:p>
                <a:pPr lvl="1"/>
                <a:r>
                  <a:rPr lang="en-US" altLang="zh-CN" sz="2800" dirty="0" smtClean="0"/>
                  <a:t>Actor-Critic algorithm (actor(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altLang="zh-CN" sz="2800" dirty="0" smtClean="0"/>
                  <a:t>) + critic(w))</a:t>
                </a: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170259"/>
                <a:ext cx="10062359" cy="1384995"/>
              </a:xfrm>
              <a:prstGeom prst="rect">
                <a:avLst/>
              </a:prstGeom>
              <a:blipFill>
                <a:blip r:embed="rId3"/>
                <a:stretch>
                  <a:fillRect t="-3965" b="-118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79405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2500" y="54303"/>
            <a:ext cx="9059101" cy="6803697"/>
          </a:xfrm>
          <a:prstGeom prst="rect">
            <a:avLst/>
          </a:prstGeom>
        </p:spPr>
      </p:pic>
      <p:sp>
        <p:nvSpPr>
          <p:cNvPr id="2" name="圆角矩形 1"/>
          <p:cNvSpPr/>
          <p:nvPr/>
        </p:nvSpPr>
        <p:spPr>
          <a:xfrm>
            <a:off x="2778924" y="4962144"/>
            <a:ext cx="8705940" cy="182974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5675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b="1" dirty="0" smtClean="0"/>
              <a:t>Deep Neural Network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9417" b="6922"/>
          <a:stretch/>
        </p:blipFill>
        <p:spPr>
          <a:xfrm>
            <a:off x="681037" y="1353312"/>
            <a:ext cx="10829925" cy="5084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92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4079"/>
          <a:stretch/>
        </p:blipFill>
        <p:spPr>
          <a:xfrm>
            <a:off x="728472" y="1595247"/>
            <a:ext cx="10115550" cy="5061585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/>
        </p:nvSpPr>
        <p:spPr>
          <a:xfrm>
            <a:off x="838200" y="38487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b="1" dirty="0" smtClean="0"/>
              <a:t>Deep Neural Network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483397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/>
              <a:t>Deep reinforcement learning 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49854"/>
            <a:ext cx="10515600" cy="4889074"/>
          </a:xfrm>
        </p:spPr>
        <p:txBody>
          <a:bodyPr>
            <a:normAutofit/>
          </a:bodyPr>
          <a:lstStyle/>
          <a:p>
            <a:r>
              <a:rPr lang="en-US" dirty="0" smtClean="0"/>
              <a:t>Improvement of RL</a:t>
            </a:r>
          </a:p>
          <a:p>
            <a:pPr lvl="1"/>
            <a:r>
              <a:rPr lang="en-US" dirty="0" smtClean="0"/>
              <a:t>Deep neural network to approximate functions in RL</a:t>
            </a:r>
          </a:p>
          <a:p>
            <a:pPr lvl="1"/>
            <a:r>
              <a:rPr lang="en-US" dirty="0" smtClean="0"/>
              <a:t>Express abstract and complex function relation</a:t>
            </a:r>
          </a:p>
          <a:p>
            <a:pPr lvl="1"/>
            <a:r>
              <a:rPr lang="en-US" dirty="0" smtClean="0"/>
              <a:t>End to end task</a:t>
            </a:r>
            <a:endParaRPr lang="en-US" altLang="zh-CN" dirty="0" smtClean="0"/>
          </a:p>
          <a:p>
            <a:pPr marL="228600" lvl="1">
              <a:spcBef>
                <a:spcPts val="1000"/>
              </a:spcBef>
            </a:pPr>
            <a:r>
              <a:rPr lang="en-US" sz="2800" dirty="0"/>
              <a:t>Implementation of </a:t>
            </a:r>
            <a:r>
              <a:rPr lang="en-US" sz="2800" dirty="0" smtClean="0"/>
              <a:t>DRL</a:t>
            </a:r>
          </a:p>
          <a:p>
            <a:pPr marL="685800" lvl="2">
              <a:spcBef>
                <a:spcPts val="1000"/>
              </a:spcBef>
            </a:pPr>
            <a:r>
              <a:rPr lang="en-US" altLang="zh-CN" sz="2400" dirty="0"/>
              <a:t>The definition of </a:t>
            </a:r>
            <a:r>
              <a:rPr lang="en-US" altLang="zh-CN" sz="2400" dirty="0" smtClean="0"/>
              <a:t>objection</a:t>
            </a:r>
            <a:endParaRPr lang="en-US" altLang="zh-CN" sz="2400" dirty="0"/>
          </a:p>
          <a:p>
            <a:pPr marL="685800" lvl="2">
              <a:spcBef>
                <a:spcPts val="1000"/>
              </a:spcBef>
            </a:pPr>
            <a:r>
              <a:rPr lang="en-US" sz="2400" dirty="0" smtClean="0"/>
              <a:t>Deep value function		(DQN)</a:t>
            </a:r>
          </a:p>
          <a:p>
            <a:pPr marL="685800" lvl="2">
              <a:spcBef>
                <a:spcPts val="1000"/>
              </a:spcBef>
            </a:pPr>
            <a:r>
              <a:rPr lang="en-US" sz="2400" dirty="0" smtClean="0"/>
              <a:t>Deep policy approximation	(DDPG)</a:t>
            </a:r>
          </a:p>
          <a:p>
            <a:pPr marL="228600" lvl="1">
              <a:spcBef>
                <a:spcPts val="1000"/>
              </a:spcBef>
            </a:pPr>
            <a:r>
              <a:rPr lang="en-US" sz="2800" dirty="0" smtClean="0"/>
              <a:t>Problems </a:t>
            </a:r>
            <a:r>
              <a:rPr lang="en-US" sz="2800" dirty="0"/>
              <a:t>bring by deep learning</a:t>
            </a:r>
          </a:p>
          <a:p>
            <a:pPr lvl="1"/>
            <a:r>
              <a:rPr lang="en-US" altLang="zh-CN" dirty="0" smtClean="0"/>
              <a:t>No convergence guarantee</a:t>
            </a:r>
          </a:p>
          <a:p>
            <a:pPr lvl="1"/>
            <a:r>
              <a:rPr lang="en-US" altLang="zh-CN" dirty="0" smtClean="0"/>
              <a:t>Train slowly</a:t>
            </a:r>
          </a:p>
        </p:txBody>
      </p:sp>
    </p:spTree>
    <p:extLst>
      <p:ext uri="{BB962C8B-B14F-4D97-AF65-F5344CB8AC3E}">
        <p14:creationId xmlns:p14="http://schemas.microsoft.com/office/powerpoint/2010/main" val="1436586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/>
              <a:t>An example (QDN)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8" name="Picture 4" descr="这里写图片描述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512" y="2644775"/>
            <a:ext cx="5430255" cy="4118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C:\Users\winsty\Downloads\Untitled(已去底) (1)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1142" y="2677402"/>
            <a:ext cx="6340346" cy="3663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github.com/yenchenlin/DeepLearningFlappyBird/raw/master/images/flappy_bird_demp.gif"/>
          <p:cNvPicPr>
            <a:picLocks noChangeAspect="1" noChangeArrowheads="1" noCrop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839" y="830262"/>
            <a:ext cx="1017550" cy="1814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6074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simple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Agent 	Envir</a:t>
            </a:r>
            <a:r>
              <a:rPr lang="en-US" altLang="zh-CN" dirty="0" smtClean="0"/>
              <a:t>on</a:t>
            </a:r>
            <a:r>
              <a:rPr lang="en-US" dirty="0" smtClean="0"/>
              <a:t>ment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altLang="zh-CN" dirty="0" smtClean="0"/>
              <a:t>State	 Reward 	Action	 Observation 	R</a:t>
            </a:r>
            <a:r>
              <a:rPr lang="en-US" dirty="0" smtClean="0"/>
              <a:t>eturn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Exploration 	Exploitation</a:t>
            </a:r>
          </a:p>
        </p:txBody>
      </p:sp>
    </p:spTree>
    <p:extLst>
      <p:ext uri="{BB962C8B-B14F-4D97-AF65-F5344CB8AC3E}">
        <p14:creationId xmlns:p14="http://schemas.microsoft.com/office/powerpoint/2010/main" val="1719785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/>
              <a:t>An example (DDPG)</a:t>
            </a:r>
            <a:br>
              <a:rPr lang="en-US" b="1" dirty="0" smtClean="0"/>
            </a:br>
            <a:r>
              <a:rPr lang="en-US" b="1" dirty="0"/>
              <a:t>	</a:t>
            </a:r>
            <a:r>
              <a:rPr lang="en-US" b="1" dirty="0" smtClean="0"/>
              <a:t>				</a:t>
            </a:r>
            <a:r>
              <a:rPr lang="en-US" sz="2400" b="1" dirty="0"/>
              <a:t>(deterministic deep policy gradient)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/>
              <p:cNvSpPr/>
              <p:nvPr/>
            </p:nvSpPr>
            <p:spPr>
              <a:xfrm>
                <a:off x="2734887" y="2568633"/>
                <a:ext cx="1313411" cy="72320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/>
                  <a:t>Nonlinear transform:</a:t>
                </a:r>
              </a:p>
              <a:p>
                <a:pPr algn="ctr"/>
                <a:r>
                  <a:rPr lang="en-US" sz="1400" dirty="0" smtClean="0"/>
                  <a:t>Parameter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p>
                    </m:sSup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5" name="Rounded 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4887" y="2568633"/>
                <a:ext cx="1313411" cy="723208"/>
              </a:xfrm>
              <a:prstGeom prst="roundRect">
                <a:avLst/>
              </a:prstGeom>
              <a:blipFill>
                <a:blip r:embed="rId2"/>
                <a:stretch>
                  <a:fillRect t="-826" b="-82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ounded Rectangle 6"/>
          <p:cNvSpPr/>
          <p:nvPr/>
        </p:nvSpPr>
        <p:spPr>
          <a:xfrm>
            <a:off x="4563687" y="2568633"/>
            <a:ext cx="1313411" cy="7232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Output:</a:t>
            </a:r>
          </a:p>
          <a:p>
            <a:pPr algn="ctr"/>
            <a:r>
              <a:rPr lang="en-US" dirty="0" smtClean="0"/>
              <a:t>action</a:t>
            </a:r>
            <a:endParaRPr lang="en-US" dirty="0"/>
          </a:p>
        </p:txBody>
      </p:sp>
      <p:cxnSp>
        <p:nvCxnSpPr>
          <p:cNvPr id="9" name="Straight Arrow Connector 8"/>
          <p:cNvCxnSpPr>
            <a:endCxn id="5" idx="1"/>
          </p:cNvCxnSpPr>
          <p:nvPr/>
        </p:nvCxnSpPr>
        <p:spPr>
          <a:xfrm flipV="1">
            <a:off x="2219498" y="2930237"/>
            <a:ext cx="515389" cy="124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4048298" y="2944640"/>
            <a:ext cx="515389" cy="124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ounded Rectangle 11"/>
          <p:cNvSpPr/>
          <p:nvPr/>
        </p:nvSpPr>
        <p:spPr>
          <a:xfrm>
            <a:off x="906087" y="2589270"/>
            <a:ext cx="1313411" cy="7232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Input:</a:t>
            </a:r>
          </a:p>
          <a:p>
            <a:pPr algn="ctr"/>
            <a:r>
              <a:rPr lang="en-US" sz="1400" dirty="0" smtClean="0"/>
              <a:t>state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ounded Rectangle 12"/>
              <p:cNvSpPr/>
              <p:nvPr/>
            </p:nvSpPr>
            <p:spPr>
              <a:xfrm>
                <a:off x="6644639" y="3893128"/>
                <a:ext cx="1313411" cy="72320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/>
                  <a:t>Nonlinear transform :</a:t>
                </a:r>
              </a:p>
              <a:p>
                <a:pPr algn="ctr"/>
                <a:r>
                  <a:rPr lang="en-US" sz="1200" dirty="0" smtClean="0"/>
                  <a:t>Parameter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sup>
                    </m:sSup>
                  </m:oMath>
                </a14:m>
                <a:endParaRPr lang="en-US" sz="1200" dirty="0"/>
              </a:p>
            </p:txBody>
          </p:sp>
        </mc:Choice>
        <mc:Fallback xmlns="">
          <p:sp>
            <p:nvSpPr>
              <p:cNvPr id="13" name="Rounded 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4639" y="3893128"/>
                <a:ext cx="1313411" cy="723208"/>
              </a:xfrm>
              <a:prstGeom prst="roundRect">
                <a:avLst/>
              </a:prstGeom>
              <a:blipFill>
                <a:blip r:embed="rId3"/>
                <a:stretch>
                  <a:fillRect b="-8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ounded Rectangle 13"/>
          <p:cNvSpPr/>
          <p:nvPr/>
        </p:nvSpPr>
        <p:spPr>
          <a:xfrm>
            <a:off x="8473439" y="3905597"/>
            <a:ext cx="1313411" cy="7232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Output:</a:t>
            </a:r>
          </a:p>
          <a:p>
            <a:pPr algn="ctr"/>
            <a:r>
              <a:rPr lang="en-US" dirty="0" smtClean="0"/>
              <a:t>Q value</a:t>
            </a:r>
            <a:endParaRPr lang="en-US" dirty="0"/>
          </a:p>
        </p:txBody>
      </p:sp>
      <p:cxnSp>
        <p:nvCxnSpPr>
          <p:cNvPr id="16" name="Straight Arrow Connector 15"/>
          <p:cNvCxnSpPr/>
          <p:nvPr/>
        </p:nvCxnSpPr>
        <p:spPr>
          <a:xfrm flipV="1">
            <a:off x="7958050" y="4267751"/>
            <a:ext cx="515389" cy="124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/>
          <p:cNvSpPr/>
          <p:nvPr/>
        </p:nvSpPr>
        <p:spPr>
          <a:xfrm>
            <a:off x="4666210" y="4362653"/>
            <a:ext cx="1313411" cy="7232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Input:</a:t>
            </a:r>
          </a:p>
          <a:p>
            <a:pPr algn="ctr"/>
            <a:r>
              <a:rPr lang="en-US" sz="1400" dirty="0" smtClean="0"/>
              <a:t>state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4666209" y="3468962"/>
            <a:ext cx="1313411" cy="7232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Input:</a:t>
            </a:r>
          </a:p>
          <a:p>
            <a:pPr algn="ctr"/>
            <a:r>
              <a:rPr lang="en-US" altLang="zh-CN" sz="1400" dirty="0" smtClean="0"/>
              <a:t>action</a:t>
            </a:r>
            <a:endParaRPr lang="en-US" sz="1400" dirty="0" smtClean="0"/>
          </a:p>
        </p:txBody>
      </p:sp>
      <p:cxnSp>
        <p:nvCxnSpPr>
          <p:cNvPr id="20" name="Elbow Connector 19"/>
          <p:cNvCxnSpPr>
            <a:stCxn id="18" idx="3"/>
            <a:endCxn id="13" idx="1"/>
          </p:cNvCxnSpPr>
          <p:nvPr/>
        </p:nvCxnSpPr>
        <p:spPr>
          <a:xfrm>
            <a:off x="5979620" y="3830566"/>
            <a:ext cx="665019" cy="42416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Elbow Connector 21"/>
          <p:cNvCxnSpPr>
            <a:stCxn id="17" idx="3"/>
            <a:endCxn id="13" idx="1"/>
          </p:cNvCxnSpPr>
          <p:nvPr/>
        </p:nvCxnSpPr>
        <p:spPr>
          <a:xfrm flipV="1">
            <a:off x="5979621" y="4254732"/>
            <a:ext cx="665018" cy="46952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>
            <a:off x="1341120" y="5462016"/>
            <a:ext cx="82052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ounded Rectangle 26"/>
          <p:cNvSpPr/>
          <p:nvPr/>
        </p:nvSpPr>
        <p:spPr>
          <a:xfrm>
            <a:off x="3816096" y="5596128"/>
            <a:ext cx="4011168" cy="39014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Gradient descent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8272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/>
              <a:t>Convergence issue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Some trick</a:t>
            </a:r>
          </a:p>
          <a:p>
            <a:endParaRPr lang="en-US" dirty="0"/>
          </a:p>
          <a:p>
            <a:r>
              <a:rPr lang="en-US" dirty="0" smtClean="0"/>
              <a:t>Asynchronous</a:t>
            </a:r>
          </a:p>
          <a:p>
            <a:endParaRPr lang="en-US" dirty="0"/>
          </a:p>
          <a:p>
            <a:r>
              <a:rPr lang="en-US" dirty="0" smtClean="0"/>
              <a:t>Variance reduce</a:t>
            </a:r>
          </a:p>
          <a:p>
            <a:endParaRPr lang="en-US" dirty="0"/>
          </a:p>
          <a:p>
            <a:r>
              <a:rPr lang="en-US" dirty="0" smtClean="0"/>
              <a:t>others</a:t>
            </a:r>
          </a:p>
        </p:txBody>
      </p:sp>
    </p:spTree>
    <p:extLst>
      <p:ext uri="{BB962C8B-B14F-4D97-AF65-F5344CB8AC3E}">
        <p14:creationId xmlns:p14="http://schemas.microsoft.com/office/powerpoint/2010/main" val="45811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01973" y="0"/>
            <a:ext cx="10515600" cy="968991"/>
          </a:xfrm>
        </p:spPr>
        <p:txBody>
          <a:bodyPr/>
          <a:lstStyle/>
          <a:p>
            <a:pPr algn="ctr"/>
            <a:r>
              <a:rPr lang="en-US" altLang="zh-CN" b="1" dirty="0" smtClean="0"/>
              <a:t>Some trick</a:t>
            </a:r>
            <a:endParaRPr lang="zh-CN" alt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810904" y="721456"/>
                <a:ext cx="10515600" cy="6136544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altLang="zh-CN" dirty="0" smtClean="0"/>
                  <a:t> Use experience replay</a:t>
                </a:r>
              </a:p>
              <a:p>
                <a:pPr lvl="1"/>
                <a:r>
                  <a:rPr lang="en-US" altLang="zh-CN" dirty="0" smtClean="0"/>
                  <a:t>Store transition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 smtClean="0"/>
                  <a:t> in D</a:t>
                </a:r>
              </a:p>
              <a:p>
                <a:pPr lvl="1"/>
                <a:r>
                  <a:rPr lang="en-US" altLang="zh-CN" dirty="0" smtClean="0"/>
                  <a:t>Randomly sample mini-batch </a:t>
                </a:r>
              </a:p>
              <a:p>
                <a:pPr lvl="1"/>
                <a:r>
                  <a:rPr lang="en-US" altLang="zh-CN" dirty="0" smtClean="0"/>
                  <a:t>Use mini-batch to optimize the target</a:t>
                </a:r>
              </a:p>
              <a:p>
                <a:r>
                  <a:rPr lang="en-US" altLang="zh-CN" dirty="0" smtClean="0"/>
                  <a:t>Freeze target Q-network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[</m:t>
                    </m:r>
                    <m:sSup>
                      <m:sSupPr>
                        <m:ctrlP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  <m:d>
                              <m:dPr>
                                <m:ctrlP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altLang="zh-CN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p>
                                    <m:r>
                                      <a:rPr lang="en-US" altLang="zh-CN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p>
                                  <m:sSupPr>
                                    <m:ctrlPr>
                                      <a:rPr lang="en-US" altLang="zh-CN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en-US" altLang="zh-CN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d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  <m:d>
                              <m:dPr>
                                <m:ctrlP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altLang="zh-CN" dirty="0" smtClean="0">
                  <a:solidFill>
                    <a:schemeClr val="tx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[</m:t>
                    </m:r>
                    <m:sSup>
                      <m:sSupPr>
                        <m:ctrlP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  <m:d>
                              <m:dPr>
                                <m:ctrlP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altLang="zh-CN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p>
                                    <m:r>
                                      <a:rPr lang="en-US" altLang="zh-CN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p>
                                  <m:sSupPr>
                                    <m:ctrlPr>
                                      <a:rPr lang="en-US" altLang="zh-CN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en-US" altLang="zh-CN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p>
                                  <m:sSupPr>
                                    <m:ctrlPr>
                                      <a:rPr lang="en-US" altLang="zh-CN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p>
                                    <m:r>
                                      <a:rPr lang="en-US" altLang="zh-CN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  <m:d>
                              <m:dPr>
                                <m:ctrlP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altLang="zh-CN" dirty="0" smtClean="0">
                  <a:solidFill>
                    <a:schemeClr val="tx1"/>
                  </a:solidFill>
                </a:endParaRPr>
              </a:p>
              <a:p>
                <a:pPr marL="228600" lvl="1">
                  <a:spcBef>
                    <a:spcPts val="1000"/>
                  </a:spcBef>
                </a:pPr>
                <a:r>
                  <a:rPr lang="en-US" altLang="zh-CN" sz="2800" dirty="0"/>
                  <a:t>Double Q-learning</a:t>
                </a:r>
              </a:p>
              <a:p>
                <a:pPr marL="685800" lvl="2">
                  <a:spcBef>
                    <a:spcPts val="1000"/>
                  </a:spcBef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𝑄</m:t>
                        </m:r>
                      </m:sup>
                    </m:sSubSup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𝑎𝑟𝑔𝑚𝑎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;</m:t>
                        </m:r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altLang="zh-CN" sz="2400" i="1">
                        <a:latin typeface="Cambria Math" panose="02040503050406030204" pitchFamily="18" charset="0"/>
                      </a:rPr>
                      <m:t>;</m:t>
                    </m:r>
                    <m:sSub>
                      <m:sSubPr>
                        <m:ctrlP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2400" dirty="0"/>
              </a:p>
              <a:p>
                <a:pPr marL="685800" lvl="2">
                  <a:spcBef>
                    <a:spcPts val="1000"/>
                  </a:spcBef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𝐷𝑜𝑢𝑏𝑙𝑒𝑄</m:t>
                        </m:r>
                      </m:sup>
                    </m:sSubSup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𝑎𝑟𝑔𝑚𝑎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;</m:t>
                        </m:r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altLang="zh-CN" sz="2400" i="1">
                        <a:latin typeface="Cambria Math" panose="02040503050406030204" pitchFamily="18" charset="0"/>
                      </a:rPr>
                      <m:t>;</m:t>
                    </m:r>
                    <m:sSub>
                      <m:sSubPr>
                        <m:ctrlP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 smtClean="0">
                  <a:solidFill>
                    <a:schemeClr val="tx1"/>
                  </a:solidFill>
                </a:endParaRPr>
              </a:p>
              <a:p>
                <a:pPr marL="228600" lvl="1">
                  <a:spcBef>
                    <a:spcPts val="1000"/>
                  </a:spcBef>
                </a:pPr>
                <a:r>
                  <a:rPr lang="en-US" altLang="zh-CN" sz="2800" dirty="0" smtClean="0"/>
                  <a:t>Clip </a:t>
                </a:r>
                <a:r>
                  <a:rPr lang="en-US" altLang="zh-CN" sz="2800" dirty="0"/>
                  <a:t>rewards or normalize </a:t>
                </a:r>
                <a:r>
                  <a:rPr lang="en-US" altLang="zh-CN" sz="2800" dirty="0" smtClean="0"/>
                  <a:t>network</a:t>
                </a:r>
              </a:p>
              <a:p>
                <a:pPr marL="228600" lvl="1">
                  <a:spcBef>
                    <a:spcPts val="1000"/>
                  </a:spcBef>
                </a:pPr>
                <a:r>
                  <a:rPr lang="en-US" altLang="zh-CN" sz="2800" dirty="0" smtClean="0"/>
                  <a:t>Advantage decompose</a:t>
                </a:r>
              </a:p>
              <a:p>
                <a:pPr marL="685800" lvl="2">
                  <a:spcBef>
                    <a:spcPts val="1000"/>
                  </a:spcBef>
                </a:pP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10904" y="721456"/>
                <a:ext cx="10515600" cy="6136544"/>
              </a:xfrm>
              <a:blipFill>
                <a:blip r:embed="rId2"/>
                <a:stretch>
                  <a:fillRect l="-1043" t="-21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5851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b="1" dirty="0"/>
              <a:t>Asynchronous</a:t>
            </a:r>
            <a:endParaRPr lang="zh-CN" altLang="en-US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err="1"/>
              <a:t>Mnih</a:t>
            </a:r>
            <a:r>
              <a:rPr lang="en-US" sz="2400" dirty="0"/>
              <a:t>, </a:t>
            </a:r>
            <a:r>
              <a:rPr lang="en-US" sz="2400" dirty="0" err="1"/>
              <a:t>Volodymyr</a:t>
            </a:r>
            <a:r>
              <a:rPr lang="en-US" sz="2400" dirty="0"/>
              <a:t>, et al. "Asynchronous methods for deep reinforcement learning." </a:t>
            </a:r>
            <a:r>
              <a:rPr lang="en-US" sz="2400" i="1" dirty="0" err="1"/>
              <a:t>arXiv</a:t>
            </a:r>
            <a:r>
              <a:rPr lang="en-US" sz="2400" i="1" dirty="0"/>
              <a:t> preprint arXiv:1602.01783</a:t>
            </a:r>
            <a:r>
              <a:rPr lang="en-US" sz="2400" dirty="0"/>
              <a:t> (2016).</a:t>
            </a:r>
            <a:endParaRPr lang="zh-CN" alt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299" y="1531268"/>
            <a:ext cx="9068481" cy="5238315"/>
          </a:xfrm>
          <a:prstGeom prst="rect">
            <a:avLst/>
          </a:prstGeom>
        </p:spPr>
      </p:pic>
      <p:sp>
        <p:nvSpPr>
          <p:cNvPr id="4" name="圆角矩形 3"/>
          <p:cNvSpPr/>
          <p:nvPr/>
        </p:nvSpPr>
        <p:spPr>
          <a:xfrm>
            <a:off x="1590675" y="6176963"/>
            <a:ext cx="7448550" cy="28098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4761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b="1" dirty="0"/>
              <a:t>Variance </a:t>
            </a:r>
            <a:r>
              <a:rPr lang="en-US" altLang="zh-CN" b="1" dirty="0" smtClean="0"/>
              <a:t>reduce</a:t>
            </a:r>
            <a:endParaRPr lang="zh-CN" alt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623455" y="1462768"/>
                <a:ext cx="11568545" cy="4351338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sz="2400" dirty="0" smtClean="0"/>
                  <a:t>Zhao, </a:t>
                </a:r>
                <a:r>
                  <a:rPr lang="en-US" altLang="zh-CN" sz="2400" dirty="0" err="1"/>
                  <a:t>Tingting</a:t>
                </a:r>
                <a:r>
                  <a:rPr lang="en-US" altLang="zh-CN" sz="2400" dirty="0"/>
                  <a:t>, et al. "Analysis and improvement of policy gradient estimation." </a:t>
                </a:r>
                <a:r>
                  <a:rPr lang="en-US" altLang="zh-CN" sz="2400" i="1" dirty="0"/>
                  <a:t>Advances in Neural Information Processing Systems</a:t>
                </a:r>
                <a:r>
                  <a:rPr lang="en-US" altLang="zh-CN" sz="2400" dirty="0"/>
                  <a:t>. 2011</a:t>
                </a:r>
                <a:r>
                  <a:rPr lang="en-US" altLang="zh-CN" sz="2400" dirty="0" smtClean="0"/>
                  <a:t>.</a:t>
                </a:r>
              </a:p>
              <a:p>
                <a:pPr lvl="1"/>
                <a:r>
                  <a:rPr lang="en-US" altLang="zh-CN" sz="2000" dirty="0" smtClean="0"/>
                  <a:t>Reinforce</a:t>
                </a:r>
              </a:p>
              <a:p>
                <a:pPr lvl="1"/>
                <a:r>
                  <a:rPr lang="en-US" altLang="zh-CN" sz="2000" dirty="0" smtClean="0"/>
                  <a:t>PGPE :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∬"/>
                        <m:supHide m:val="on"/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</m:d>
                        <m:sSup>
                          <m:sSup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  <m:sub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</m:sSub>
                          </m:sup>
                        </m:sSup>
                      </m:e>
                    </m:nary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𝑑𝑠𝑑𝑎</m:t>
                    </m:r>
                  </m:oMath>
                </a14:m>
                <a:endParaRPr lang="en-US" altLang="zh-CN" sz="2000" dirty="0" smtClean="0"/>
              </a:p>
              <a:p>
                <a:pPr lvl="1"/>
                <a:endParaRPr lang="en-US" altLang="zh-CN" sz="2000" dirty="0" smtClean="0"/>
              </a:p>
              <a:p>
                <a:pPr marL="228600" lvl="1">
                  <a:spcBef>
                    <a:spcPts val="1000"/>
                  </a:spcBef>
                </a:pPr>
                <a:r>
                  <a:rPr lang="en-US" altLang="zh-CN" dirty="0"/>
                  <a:t>Reinforce with </a:t>
                </a:r>
                <a:r>
                  <a:rPr lang="en-US" altLang="zh-CN" dirty="0" smtClean="0"/>
                  <a:t>baseline</a:t>
                </a:r>
              </a:p>
              <a:p>
                <a:pPr marL="685800" lvl="2">
                  <a:spcBef>
                    <a:spcPts val="10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m:rPr>
                        <m:sty m:val="p"/>
                      </m:rPr>
                      <a:rPr lang="en-US" altLang="zh-CN" sz="1800">
                        <a:latin typeface="Cambria Math" panose="02040503050406030204" pitchFamily="18" charset="0"/>
                      </a:rPr>
                      <m:t>J</m:t>
                    </m:r>
                    <m:d>
                      <m:d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altLang="zh-CN" sz="180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z="1800">
                        <a:latin typeface="Cambria Math" panose="02040503050406030204" pitchFamily="18" charset="0"/>
                      </a:rPr>
                      <m:t>E</m:t>
                    </m:r>
                    <m:r>
                      <a:rPr lang="en-US" altLang="zh-CN" sz="1800"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altLang="zh-CN" sz="1800" i="1">
                        <a:latin typeface="Cambria Math" panose="02040503050406030204" pitchFamily="18" charset="0"/>
                      </a:rPr>
                      <m:t>𝑙𝑜𝑔</m:t>
                    </m:r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sz="1800">
                            <a:latin typeface="Cambria Math" panose="02040503050406030204" pitchFamily="18" charset="0"/>
                          </a:rPr>
                          <m:t>s</m:t>
                        </m:r>
                        <m:r>
                          <a:rPr lang="en-US" altLang="zh-CN" sz="180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800">
                            <a:latin typeface="Cambria Math" panose="02040503050406030204" pitchFamily="18" charset="0"/>
                          </a:rPr>
                          <m:t>a</m:t>
                        </m:r>
                      </m:e>
                    </m:d>
                    <m:r>
                      <a:rPr lang="en-US" altLang="zh-CN" sz="1800">
                        <a:latin typeface="Cambria Math" panose="02040503050406030204" pitchFamily="18" charset="0"/>
                      </a:rPr>
                      <m:t>  </m:t>
                    </m:r>
                    <m:sSup>
                      <m:sSupPr>
                        <m:ctrlPr>
                          <a:rPr lang="en-US" altLang="zh-CN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8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zh-CN" sz="18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Q</m:t>
                        </m:r>
                      </m:e>
                      <m:sup>
                        <m:sSub>
                          <m:sSubPr>
                            <m:ctrlPr>
                              <a:rPr lang="en-US" altLang="zh-CN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altLang="zh-CN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r>
                          <a:rPr lang="en-US" altLang="zh-CN" sz="18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p>
                    <m:d>
                      <m:dPr>
                        <m:ctrlPr>
                          <a:rPr lang="en-US" altLang="zh-CN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sz="18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  <m:r>
                          <a:rPr lang="en-US" altLang="zh-CN" sz="18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8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</m:e>
                    </m:d>
                    <m:r>
                      <a:rPr lang="en-US" altLang="zh-CN" sz="18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US" altLang="zh-CN" sz="18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b</m:t>
                    </m:r>
                    <m:d>
                      <m:dPr>
                        <m:ctrlPr>
                          <a:rPr lang="en-US" altLang="zh-CN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sz="18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</m:e>
                    </m:d>
                    <m:r>
                      <a:rPr lang="en-US" altLang="zh-CN" sz="18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)]</m:t>
                    </m:r>
                    <m:r>
                      <a:rPr lang="en-US" altLang="zh-CN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∬"/>
                        <m:limLoc m:val="undOvr"/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4"/>
                          </m:rPr>
                          <a:rPr lang="en-US" altLang="zh-CN" sz="180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altLang="zh-CN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altLang="zh-CN" sz="1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800" i="1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  <m:sub>
                                <m:r>
                                  <a:rPr lang="en-US" altLang="zh-CN" sz="1800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</m:sSub>
                          </m:sup>
                        </m:sSup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)</m:t>
                        </m:r>
                        <m:sSub>
                          <m:sSubPr>
                            <m:ctrlPr>
                              <a:rPr lang="en-US" altLang="zh-CN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  <m:sSub>
                          <m:sSubPr>
                            <m:ctrlPr>
                              <a:rPr lang="en-US" altLang="zh-CN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>
                                <a:latin typeface="Cambria Math" panose="02040503050406030204" pitchFamily="18" charset="0"/>
                              </a:rPr>
                              <m:t>𝛻</m:t>
                            </m:r>
                          </m:e>
                          <m:sub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𝑙𝑜𝑔</m:t>
                        </m:r>
                        <m:sSub>
                          <m:sSubPr>
                            <m:ctrlPr>
                              <a:rPr lang="en-US" altLang="zh-CN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)</m:t>
                        </m:r>
                        <m:sSup>
                          <m:sSupPr>
                            <m:ctrlPr>
                              <a:rPr lang="en-US" altLang="zh-CN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8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m:rPr>
                                <m:sty m:val="p"/>
                              </m:rPr>
                              <a:rPr lang="en-US" altLang="zh-CN" sz="18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Q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altLang="zh-CN" sz="18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8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  <m:sub>
                                <m:r>
                                  <a:rPr lang="en-US" altLang="zh-CN" sz="18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</m:sSub>
                            <m:r>
                              <a:rPr lang="en-US" altLang="zh-CN" sz="18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</m:sSup>
                        <m:d>
                          <m:dPr>
                            <m:ctrlPr>
                              <a:rPr lang="en-US" altLang="zh-CN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CN" sz="18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s</m:t>
                            </m:r>
                            <m:r>
                              <a:rPr lang="en-US" altLang="zh-CN" sz="18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 altLang="zh-CN" sz="18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</m:d>
                        <m:r>
                          <a:rPr lang="en-US" altLang="zh-CN" sz="18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altLang="zh-CN" sz="18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b</m:t>
                        </m:r>
                        <m:d>
                          <m:dPr>
                            <m:ctrlPr>
                              <a:rPr lang="en-US" altLang="zh-CN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CN" sz="18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s</m:t>
                            </m:r>
                          </m:e>
                        </m:d>
                        <m:r>
                          <a:rPr lang="en-US" altLang="zh-CN" sz="18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𝑑𝑠𝑑𝑎</m:t>
                        </m:r>
                      </m:e>
                    </m:nary>
                  </m:oMath>
                </a14:m>
                <a:endParaRPr lang="en-US" altLang="zh-CN" dirty="0" smtClean="0"/>
              </a:p>
              <a:p>
                <a:pPr marL="685800" lvl="2">
                  <a:spcBef>
                    <a:spcPts val="1000"/>
                  </a:spcBef>
                </a:pPr>
                <a:endParaRPr lang="en-US" altLang="zh-CN" dirty="0"/>
              </a:p>
              <a:p>
                <a:pPr marL="228600" lvl="1">
                  <a:spcBef>
                    <a:spcPts val="1000"/>
                  </a:spcBef>
                </a:pPr>
                <a:r>
                  <a:rPr lang="en-US" altLang="zh-CN" dirty="0" err="1"/>
                  <a:t>Greensmith</a:t>
                </a:r>
                <a:r>
                  <a:rPr lang="en-US" altLang="zh-CN" dirty="0"/>
                  <a:t>, Evan, Peter L. Bartlett, and Jonathan Baxter. "Variance reduction techniques for gradient estimates in reinforcement </a:t>
                </a:r>
                <a:r>
                  <a:rPr lang="en-US" altLang="zh-CN" dirty="0" err="1"/>
                  <a:t>learning."Journal</a:t>
                </a:r>
                <a:r>
                  <a:rPr lang="en-US" altLang="zh-CN" dirty="0"/>
                  <a:t> of Machine Learning Research 5.Nov (2004): 1471-1530.</a:t>
                </a: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3455" y="1462768"/>
                <a:ext cx="11568545" cy="4351338"/>
              </a:xfrm>
              <a:blipFill>
                <a:blip r:embed="rId2"/>
                <a:stretch>
                  <a:fillRect l="-685" t="-1961" r="-158" b="-21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61999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/>
              <a:t>My thinking</a:t>
            </a:r>
            <a:endParaRPr lang="en-US" b="1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3768"/>
          <a:stretch/>
        </p:blipFill>
        <p:spPr>
          <a:xfrm>
            <a:off x="2715047" y="1414916"/>
            <a:ext cx="6761905" cy="343285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986971" y="5500914"/>
            <a:ext cx="1084217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Is there any theoretical analysis of the </a:t>
            </a:r>
            <a:r>
              <a:rPr lang="en-US" altLang="zh-CN" sz="2400" dirty="0"/>
              <a:t>convergence about RL algorithms and </a:t>
            </a:r>
            <a:r>
              <a:rPr lang="en-US" altLang="zh-CN" sz="2800" b="1" dirty="0" smtClean="0">
                <a:solidFill>
                  <a:srgbClr val="FF0000"/>
                </a:solidFill>
              </a:rPr>
              <a:t>functional </a:t>
            </a:r>
            <a:r>
              <a:rPr lang="en-US" altLang="zh-CN" sz="2800" b="1" dirty="0" smtClean="0">
                <a:solidFill>
                  <a:srgbClr val="FF0000"/>
                </a:solidFill>
              </a:rPr>
              <a:t>approximation</a:t>
            </a:r>
            <a:r>
              <a:rPr lang="zh-CN" altLang="en-US" sz="2800" b="1" dirty="0" smtClean="0">
                <a:solidFill>
                  <a:srgbClr val="FF0000"/>
                </a:solidFill>
              </a:rPr>
              <a:t>？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1962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Many tricks and improvements make algorithms work for real task.</a:t>
            </a:r>
          </a:p>
          <a:p>
            <a:r>
              <a:rPr lang="en-US" altLang="zh-CN" dirty="0" smtClean="0"/>
              <a:t>It seems most of them only have intuitive explanation.</a:t>
            </a:r>
          </a:p>
          <a:p>
            <a:endParaRPr lang="en-US" altLang="zh-CN" dirty="0" smtClean="0"/>
          </a:p>
          <a:p>
            <a:pPr lvl="1"/>
            <a:r>
              <a:rPr lang="en-US" altLang="zh-CN" dirty="0" smtClean="0"/>
              <a:t>Such as advantage decomposition.</a:t>
            </a:r>
            <a:endParaRPr lang="en-US" altLang="zh-CN" dirty="0"/>
          </a:p>
          <a:p>
            <a:endParaRPr lang="en-US" altLang="zh-CN" dirty="0" smtClean="0"/>
          </a:p>
          <a:p>
            <a:r>
              <a:rPr lang="en-US" altLang="zh-CN" dirty="0" smtClean="0"/>
              <a:t>Can we give some theoretical explanation about these tricks and improvements.</a:t>
            </a:r>
            <a:endParaRPr lang="zh-CN" alt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 smtClean="0"/>
              <a:t>My thinking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005472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 smtClean="0"/>
              <a:t>My thinking</a:t>
            </a:r>
            <a:endParaRPr lang="en-US" b="1" dirty="0"/>
          </a:p>
        </p:txBody>
      </p:sp>
      <p:graphicFrame>
        <p:nvGraphicFramePr>
          <p:cNvPr id="5" name="Diagram 4"/>
          <p:cNvGraphicFramePr/>
          <p:nvPr>
            <p:extLst/>
          </p:nvPr>
        </p:nvGraphicFramePr>
        <p:xfrm>
          <a:off x="2031999" y="719666"/>
          <a:ext cx="9083675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87562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603500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en-US" sz="9600" b="1" dirty="0" smtClean="0"/>
              <a:t>Thanks</a:t>
            </a:r>
            <a:endParaRPr lang="en-US" sz="9600" b="1" dirty="0"/>
          </a:p>
        </p:txBody>
      </p:sp>
    </p:spTree>
    <p:extLst>
      <p:ext uri="{BB962C8B-B14F-4D97-AF65-F5344CB8AC3E}">
        <p14:creationId xmlns:p14="http://schemas.microsoft.com/office/powerpoint/2010/main" val="1401195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406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2500" y="54303"/>
            <a:ext cx="9059101" cy="6803697"/>
          </a:xfrm>
          <a:prstGeom prst="rect">
            <a:avLst/>
          </a:prstGeom>
        </p:spPr>
      </p:pic>
      <p:sp>
        <p:nvSpPr>
          <p:cNvPr id="2" name="圆角矩形 1"/>
          <p:cNvSpPr/>
          <p:nvPr/>
        </p:nvSpPr>
        <p:spPr>
          <a:xfrm>
            <a:off x="4630058" y="54304"/>
            <a:ext cx="4775200" cy="181428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0711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reinforcement learning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00954811"/>
              </p:ext>
            </p:extLst>
          </p:nvPr>
        </p:nvGraphicFramePr>
        <p:xfrm>
          <a:off x="838200" y="131127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41165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31892" y="-8525"/>
            <a:ext cx="3836170" cy="1325563"/>
          </a:xfrm>
        </p:spPr>
        <p:txBody>
          <a:bodyPr/>
          <a:lstStyle/>
          <a:p>
            <a:r>
              <a:rPr lang="en-US" sz="4800" dirty="0" smtClean="0"/>
              <a:t>MDP</a:t>
            </a:r>
            <a:endParaRPr lang="en-US" sz="4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612900" y="2632907"/>
                <a:ext cx="262353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ℳ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𝒜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900" y="2632907"/>
                <a:ext cx="2623539" cy="369332"/>
              </a:xfrm>
              <a:prstGeom prst="rect">
                <a:avLst/>
              </a:prstGeom>
              <a:blipFill>
                <a:blip r:embed="rId2"/>
                <a:stretch>
                  <a:fillRect l="-1163" r="-2558" b="-3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368661" y="3140641"/>
                <a:ext cx="9093259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: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𝑠𝑡𝑎𝑡𝑒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𝑠𝑝𝑎𝑐𝑒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𝑖𝑠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𝑏𝑜𝑢𝑛𝑑𝑒𝑑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𝑠𝑢𝑏𝑠𝑒𝑡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𝐸𝑢𝑐𝑙𝑖𝑑𝑒𝑎𝑛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𝑠𝑝𝑎𝑐𝑒</m:t>
                      </m:r>
                    </m:oMath>
                  </m:oMathPara>
                </a14:m>
                <a:endParaRPr lang="en-US" sz="2400" dirty="0" smtClean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661" y="3140641"/>
                <a:ext cx="9093259" cy="7386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612900" y="3613471"/>
                <a:ext cx="457638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𝒜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𝑎𝑐𝑡𝑖𝑜𝑛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𝑠𝑝𝑎𝑐𝑒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𝑓𝑖𝑛𝑖𝑡𝑒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𝒜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&lt;∞)</m:t>
                      </m:r>
                    </m:oMath>
                  </m:oMathPara>
                </a14:m>
                <a:endParaRPr lang="en-US" sz="2400" dirty="0" smtClean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900" y="3613471"/>
                <a:ext cx="4576381" cy="369332"/>
              </a:xfrm>
              <a:prstGeom prst="rect">
                <a:avLst/>
              </a:prstGeom>
              <a:blipFill>
                <a:blip r:embed="rId4"/>
                <a:stretch>
                  <a:fillRect l="-1200" r="-2000" b="-3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612900" y="4015650"/>
                <a:ext cx="702076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: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𝑟𝑒𝑤𝑎𝑟𝑑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𝑠𝑡𝑎𝑡𝑒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𝑎𝑐𝑡𝑖𝑜𝑛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𝑝𝑎𝑖𝑟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𝒜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900" y="4015650"/>
                <a:ext cx="7020768" cy="369332"/>
              </a:xfrm>
              <a:prstGeom prst="rect">
                <a:avLst/>
              </a:prstGeom>
              <a:blipFill>
                <a:blip r:embed="rId5"/>
                <a:stretch>
                  <a:fillRect l="-608" r="-434" b="-3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368661" y="4496721"/>
                <a:ext cx="6681316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: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𝑡𝑟𝑎𝑛𝑠𝑖𝑡𝑖𝑜𝑛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𝑑𝑖𝑠𝑡𝑟𝑖𝑏𝑢𝑡𝑖𝑜𝑛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𝒜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→[0,1]</m:t>
                      </m:r>
                    </m:oMath>
                  </m:oMathPara>
                </a14:m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661" y="4496721"/>
                <a:ext cx="6681316" cy="73866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612900" y="4958437"/>
                <a:ext cx="391530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: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𝑑𝑖𝑠𝑐𝑜𝑢𝑛𝑡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𝑓𝑎𝑐𝑡𝑜𝑟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∈[0,1]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900" y="4958437"/>
                <a:ext cx="3915303" cy="369332"/>
              </a:xfrm>
              <a:prstGeom prst="rect">
                <a:avLst/>
              </a:prstGeom>
              <a:blipFill>
                <a:blip r:embed="rId7"/>
                <a:stretch>
                  <a:fillRect l="-1402" r="-2492" b="-344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8"/>
          <a:srcRect t="7621"/>
          <a:stretch/>
        </p:blipFill>
        <p:spPr>
          <a:xfrm>
            <a:off x="7903124" y="137705"/>
            <a:ext cx="3358406" cy="3399747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31245" y="3810142"/>
            <a:ext cx="3117204" cy="2801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399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 smtClean="0"/>
              <a:t>Reinforcement learning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Notation</a:t>
            </a:r>
          </a:p>
          <a:p>
            <a:endParaRPr lang="zh-CN" altLang="en-US" dirty="0"/>
          </a:p>
        </p:txBody>
      </p:sp>
      <p:sp>
        <p:nvSpPr>
          <p:cNvPr id="4" name="TextBox 15"/>
          <p:cNvSpPr txBox="1"/>
          <p:nvPr/>
        </p:nvSpPr>
        <p:spPr>
          <a:xfrm>
            <a:off x="3565309" y="268624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2245976" y="3173594"/>
                <a:ext cx="648863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2400" dirty="0" smtClean="0"/>
                  <a:t>Policy  : 		</a:t>
                </a:r>
                <a14:m>
                  <m:oMath xmlns:m="http://schemas.openxmlformats.org/officeDocument/2006/math">
                    <m:d>
                      <m:dPr>
                        <m:begChr m:val=""/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zh-CN" altLang="en-US" sz="2400" i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zh-CN" altLang="en-US" sz="2400" i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zh-CN" altLang="en-US" sz="2400" i="0">
                            <a:latin typeface="Cambria Math" panose="02040503050406030204" pitchFamily="18" charset="0"/>
                          </a:rPr>
                          <m:t>)=</m:t>
                        </m:r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zh-CN" altLang="en-US" sz="2400" i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zh-CN" altLang="en-US" sz="2400" i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zh-CN" altLang="en-US" sz="2400" i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zh-CN" altLang="en-US" sz="2400" i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5976" y="3173594"/>
                <a:ext cx="6488636" cy="461665"/>
              </a:xfrm>
              <a:prstGeom prst="rect">
                <a:avLst/>
              </a:prstGeom>
              <a:blipFill>
                <a:blip r:embed="rId2"/>
                <a:stretch>
                  <a:fillRect l="-1408" t="-132000" r="-10329" b="-198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2278970" y="3692600"/>
                <a:ext cx="599997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2400" b="0" dirty="0" smtClean="0"/>
                  <a:t>Value function :	 </a:t>
                </a:r>
                <a14:m>
                  <m:oMath xmlns:m="http://schemas.openxmlformats.org/officeDocument/2006/math">
                    <m:r>
                      <a:rPr lang="en-US" altLang="zh-CN" sz="2400" b="0" i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"/>
                        <m:ctrlPr>
                          <a:rPr lang="zh-CN" alt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  <m:r>
                          <a:rPr lang="zh-CN" altLang="en-US" sz="2400" i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zh-CN" altLang="en-US" sz="2400" i="0">
                            <a:latin typeface="Cambria Math" panose="02040503050406030204" pitchFamily="18" charset="0"/>
                          </a:rPr>
                          <m:t>)=</m:t>
                        </m:r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  <m:r>
                          <a:rPr lang="zh-CN" altLang="en-US" sz="2400" i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zh-CN" altLang="en-US" sz="2400" i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zh-CN" altLang="en-US" sz="2400" i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8970" y="3692600"/>
                <a:ext cx="5999976" cy="461665"/>
              </a:xfrm>
              <a:prstGeom prst="rect">
                <a:avLst/>
              </a:prstGeom>
              <a:blipFill>
                <a:blip r:embed="rId3"/>
                <a:stretch>
                  <a:fillRect l="-1626" t="-132000" r="-11280" b="-198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2249942" y="4219154"/>
                <a:ext cx="720979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2400" dirty="0" smtClean="0"/>
                  <a:t>Action value function :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  <m:r>
                          <a:rPr lang="zh-CN" altLang="en-US" sz="2400" i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zh-CN" altLang="en-US" sz="2400" i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zh-CN" altLang="en-US" sz="2400" i="0">
                            <a:latin typeface="Cambria Math" panose="02040503050406030204" pitchFamily="18" charset="0"/>
                          </a:rPr>
                          <m:t>)=</m:t>
                        </m:r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zh-CN" altLang="en-US" sz="2400" i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zh-CN" altLang="en-US" sz="2400" i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zh-CN" altLang="en-US" sz="2400" i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zh-CN" altLang="en-US" sz="2400" i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zh-CN" altLang="en-US" sz="2400" i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9942" y="4219154"/>
                <a:ext cx="7209794" cy="461665"/>
              </a:xfrm>
              <a:prstGeom prst="rect">
                <a:avLst/>
              </a:prstGeom>
              <a:blipFill>
                <a:blip r:embed="rId4"/>
                <a:stretch>
                  <a:fillRect l="-1268" t="-130263" r="-9214" b="-1947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2245976" y="2553484"/>
                <a:ext cx="5376408" cy="60792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2400" dirty="0" smtClean="0"/>
                  <a:t>Return : 		</a:t>
                </a:r>
                <a14:m>
                  <m:oMath xmlns:m="http://schemas.openxmlformats.org/officeDocument/2006/math">
                    <m:r>
                      <a:rPr lang="en-US" altLang="zh-CN" sz="2400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zh-CN" altLang="en-US" sz="2400" i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undOvr"/>
                        <m:grow m:val="on"/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zh-CN" altLang="en-US" sz="2400" i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zh-CN" altLang="en-US" sz="2400" i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  <m:e>
                        <m:sSup>
                          <m:sSup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p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  <m:sSub>
                          <m:sSub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zh-CN" altLang="en-US" sz="2400" i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5976" y="2553484"/>
                <a:ext cx="5376408" cy="607923"/>
              </a:xfrm>
              <a:prstGeom prst="rect">
                <a:avLst/>
              </a:prstGeom>
              <a:blipFill>
                <a:blip r:embed="rId5"/>
                <a:stretch>
                  <a:fillRect l="-1701" b="-13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/>
              <p:cNvSpPr txBox="1"/>
              <p:nvPr/>
            </p:nvSpPr>
            <p:spPr>
              <a:xfrm>
                <a:off x="2278970" y="5264714"/>
                <a:ext cx="8084141" cy="14033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dirty="0" smtClean="0"/>
                  <a:t>Goal : 		maximize the expected return  </a:t>
                </a:r>
              </a:p>
              <a:p>
                <a:r>
                  <a:rPr lang="en-US" altLang="zh-CN" sz="2400" dirty="0" smtClean="0"/>
                  <a:t>		find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zh-CN" altLang="en-US" sz="240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=</m:t>
                        </m:r>
                        <m:limLow>
                          <m:limLow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zh-CN" altLang="en-US" sz="2400">
                                <a:latin typeface="Cambria Math" panose="02040503050406030204" pitchFamily="18" charset="0"/>
                              </a:rPr>
                              <m:t>argmax</m:t>
                            </m:r>
                          </m:e>
                          <m:lim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lim>
                        </m:limLow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endParaRPr lang="zh-CN" altLang="en-US" sz="2400" dirty="0"/>
              </a:p>
              <a:p>
                <a:endParaRPr lang="zh-CN" altLang="en-US" sz="2400" dirty="0"/>
              </a:p>
            </p:txBody>
          </p:sp>
        </mc:Choice>
        <mc:Fallback xmlns=""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8970" y="5264714"/>
                <a:ext cx="8084141" cy="1403398"/>
              </a:xfrm>
              <a:prstGeom prst="rect">
                <a:avLst/>
              </a:prstGeom>
              <a:blipFill>
                <a:blip r:embed="rId6"/>
                <a:stretch>
                  <a:fillRect l="-1207" t="-56087" b="-969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48850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8667" y="2745835"/>
            <a:ext cx="6133333" cy="349523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675" y="2531550"/>
            <a:ext cx="5523809" cy="3923809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5131892" y="-8525"/>
            <a:ext cx="3836170" cy="1325563"/>
          </a:xfrm>
        </p:spPr>
        <p:txBody>
          <a:bodyPr/>
          <a:lstStyle/>
          <a:p>
            <a:r>
              <a:rPr lang="en-US" sz="4800" b="1" dirty="0" smtClean="0"/>
              <a:t>Value function</a:t>
            </a:r>
            <a:endParaRPr lang="en-US" sz="48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1633818" y="1114556"/>
                <a:ext cx="7102137" cy="3126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+…</m:t>
                          </m:r>
                        </m:e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[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))]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3818" y="1114556"/>
                <a:ext cx="7102137" cy="312650"/>
              </a:xfrm>
              <a:prstGeom prst="rect">
                <a:avLst/>
              </a:prstGeom>
              <a:blipFill>
                <a:blip r:embed="rId4"/>
                <a:stretch>
                  <a:fillRect r="-429" b="-29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2"/>
              <p:cNvSpPr txBox="1"/>
              <p:nvPr/>
            </p:nvSpPr>
            <p:spPr>
              <a:xfrm>
                <a:off x="1633817" y="1846878"/>
                <a:ext cx="768646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+…</m:t>
                          </m:r>
                        </m:e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[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))]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3817" y="1846878"/>
                <a:ext cx="7686463" cy="276999"/>
              </a:xfrm>
              <a:prstGeom prst="rect">
                <a:avLst/>
              </a:prstGeom>
              <a:blipFill>
                <a:blip r:embed="rId5"/>
                <a:stretch>
                  <a:fillRect l="-555" t="-4444" r="-714" b="-3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4763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1787</TotalTime>
  <Words>1390</Words>
  <Application>Microsoft Office PowerPoint</Application>
  <PresentationFormat>Widescreen</PresentationFormat>
  <Paragraphs>473</Paragraphs>
  <Slides>49</Slides>
  <Notes>1</Notes>
  <HiddenSlides>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7" baseType="lpstr">
      <vt:lpstr>等线</vt:lpstr>
      <vt:lpstr>等线 Light</vt:lpstr>
      <vt:lpstr>Arial</vt:lpstr>
      <vt:lpstr>Calibri</vt:lpstr>
      <vt:lpstr>Calibri Light</vt:lpstr>
      <vt:lpstr>Cambria Math</vt:lpstr>
      <vt:lpstr>Wingdings</vt:lpstr>
      <vt:lpstr>Office Theme</vt:lpstr>
      <vt:lpstr>Deep Reinforcement Learning</vt:lpstr>
      <vt:lpstr>content</vt:lpstr>
      <vt:lpstr>PowerPoint Presentation</vt:lpstr>
      <vt:lpstr>A simple example</vt:lpstr>
      <vt:lpstr>PowerPoint Presentation</vt:lpstr>
      <vt:lpstr>What is reinforcement learning</vt:lpstr>
      <vt:lpstr>MDP</vt:lpstr>
      <vt:lpstr>Reinforcement learning</vt:lpstr>
      <vt:lpstr>Value function</vt:lpstr>
      <vt:lpstr>PowerPoint Presentation</vt:lpstr>
      <vt:lpstr>PowerPoint Presentation</vt:lpstr>
      <vt:lpstr>PowerPoint Presentation</vt:lpstr>
      <vt:lpstr>Algorithms</vt:lpstr>
      <vt:lpstr>Algorithms DP (Dynamic Programming)</vt:lpstr>
      <vt:lpstr>Policy iteration</vt:lpstr>
      <vt:lpstr>An example</vt:lpstr>
      <vt:lpstr>An example</vt:lpstr>
      <vt:lpstr>PowerPoint Presentation</vt:lpstr>
      <vt:lpstr>An example</vt:lpstr>
      <vt:lpstr>Optimal value function</vt:lpstr>
      <vt:lpstr>Algorithms MC (Monte Carlo)</vt:lpstr>
      <vt:lpstr>Initial MC algorithms</vt:lpstr>
      <vt:lpstr>On policy and off policy </vt:lpstr>
      <vt:lpstr>On policy and off policy </vt:lpstr>
      <vt:lpstr>An example</vt:lpstr>
      <vt:lpstr>Algorithms TD (Temporal Difference)</vt:lpstr>
      <vt:lpstr>TD</vt:lpstr>
      <vt:lpstr>PowerPoint Presentation</vt:lpstr>
      <vt:lpstr>Policy Gradient</vt:lpstr>
      <vt:lpstr>PowerPoint Presentation</vt:lpstr>
      <vt:lpstr>                                                                                                                </vt:lpstr>
      <vt:lpstr>Function approximation</vt:lpstr>
      <vt:lpstr>An example</vt:lpstr>
      <vt:lpstr>Policy Gradient</vt:lpstr>
      <vt:lpstr>PowerPoint Presentation</vt:lpstr>
      <vt:lpstr>Deep Neural Network</vt:lpstr>
      <vt:lpstr>PowerPoint Presentation</vt:lpstr>
      <vt:lpstr>Deep reinforcement learning </vt:lpstr>
      <vt:lpstr>An example (QDN)</vt:lpstr>
      <vt:lpstr>An example (DDPG)      (deterministic deep policy gradient)</vt:lpstr>
      <vt:lpstr>Convergence issue</vt:lpstr>
      <vt:lpstr>Some trick</vt:lpstr>
      <vt:lpstr>Asynchronous</vt:lpstr>
      <vt:lpstr>Variance reduce</vt:lpstr>
      <vt:lpstr>My thinking</vt:lpstr>
      <vt:lpstr>PowerPoint Presentation</vt:lpstr>
      <vt:lpstr>PowerPoint Presentation</vt:lpstr>
      <vt:lpstr>Thanks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Reinforcement Learning</dc:title>
  <dc:creator>Yue Wang (MSR Student-Person Consulting)</dc:creator>
  <cp:lastModifiedBy>Yue Wang (MSR Student-Person Consulting)</cp:lastModifiedBy>
  <cp:revision>137</cp:revision>
  <dcterms:created xsi:type="dcterms:W3CDTF">2016-10-09T01:31:03Z</dcterms:created>
  <dcterms:modified xsi:type="dcterms:W3CDTF">2016-10-17T07:25:43Z</dcterms:modified>
</cp:coreProperties>
</file>